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6" r:id="rId4"/>
  </p:sldMasterIdLst>
  <p:handoutMasterIdLst>
    <p:handoutMasterId r:id="rId19"/>
  </p:handoutMasterIdLst>
  <p:sldIdLst>
    <p:sldId id="307" r:id="rId5"/>
    <p:sldId id="382" r:id="rId6"/>
    <p:sldId id="383" r:id="rId7"/>
    <p:sldId id="401" r:id="rId8"/>
    <p:sldId id="404" r:id="rId9"/>
    <p:sldId id="414" r:id="rId10"/>
    <p:sldId id="408" r:id="rId11"/>
    <p:sldId id="411" r:id="rId12"/>
    <p:sldId id="412" r:id="rId13"/>
    <p:sldId id="392" r:id="rId14"/>
    <p:sldId id="413" r:id="rId15"/>
    <p:sldId id="402" r:id="rId16"/>
    <p:sldId id="377" r:id="rId17"/>
    <p:sldId id="395" r:id="rId18"/>
  </p:sldIdLst>
  <p:sldSz cx="12192000" cy="6858000"/>
  <p:notesSz cx="6858000" cy="9144000"/>
  <p:embeddedFontLst>
    <p:embeddedFont>
      <p:font typeface="Sage Peak" pitchFamily="50" charset="0"/>
      <p:regular r:id="rId20"/>
      <p:bold r:id="rId21"/>
      <p:italic r:id="rId22"/>
      <p:boldItalic r:id="rId23"/>
    </p:embeddedFont>
    <p:embeddedFont>
      <p:font typeface="Sage Peak Bold" panose="020B0604020202020204" charset="0"/>
      <p:regular r:id="rId24"/>
      <p:bold r:id="rId25"/>
      <p:italic r:id="rId26"/>
      <p:boldItalic r:id="rId27"/>
    </p:embeddedFont>
    <p:embeddedFont>
      <p:font typeface="Sage Peak Medium" pitchFamily="50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1BA7A3-D537-E753-2A86-087FEB414463}" name="Pia Tissot" initials="PT" userId="S::pia.tissot@sagepub.co.uk::5b5966d0-f001-43a9-96be-5e58bf913b57" providerId="AD"/>
  <p188:author id="{52A818AA-2FEC-CC8C-77CE-CF25AC0E2DEF}" name="Amy Binns" initials="AB" userId="S::amy.binns@sagepub.com::e3592c21-58c9-4b0e-bbdb-06706835086c" providerId="AD"/>
  <p188:author id="{52C463DA-47C3-177E-51BC-364AE759BB86}" name="Katherine Twitchen" initials="KT" userId="S::Katherine.Twitchen@sagepub.co.uk::fbc716f0-e180-472a-95dd-26a3631f2d15" providerId="AD"/>
  <p188:author id="{62B7DCFC-8905-86AE-538F-5A3253D129D1}" name="Hans Anders" initials="HA" userId="S::Hans.Anders@sagepub.co.uk::91f29e6d-107b-42e9-b15a-fad01b0f60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69"/>
    <a:srgbClr val="3AA09C"/>
    <a:srgbClr val="88D1F4"/>
    <a:srgbClr val="2BD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F3954D-F3D4-49D7-B085-91DC28ADEC8D}" v="61" dt="2026-07-03T10:35:52.379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5" autoAdjust="0"/>
    <p:restoredTop sz="96327"/>
  </p:normalViewPr>
  <p:slideViewPr>
    <p:cSldViewPr snapToGrid="0">
      <p:cViewPr varScale="1">
        <p:scale>
          <a:sx n="111" d="100"/>
          <a:sy n="111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8E2840-B130-CDCE-D64D-A531A867C1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1CCF13-7B4D-847C-8D06-1A864CE6F3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E50A5-BD28-4F19-9A0F-593AE45961A0}" type="datetimeFigureOut">
              <a:rPr lang="en-GB" smtClean="0"/>
              <a:t>07/07/2026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1E8DD0-1BEA-B60C-637D-73A7F8C0EA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9F7FC-9723-45DF-0FB7-333623A6F9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FC873-E124-4453-ABE8-877E5A8E11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096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88D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FF983-DA26-AD26-2BFF-7E0B32F1E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006" t="16422" r="11418" b="5586"/>
          <a:stretch/>
        </p:blipFill>
        <p:spPr>
          <a:xfrm flipH="1">
            <a:off x="4939748" y="-652"/>
            <a:ext cx="7252252" cy="686945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75F9DD3-4671-7F52-FBD2-F500D5FA80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62" y="687966"/>
            <a:ext cx="4661350" cy="142694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AE4874C-4BA9-7A87-C39E-17E5EAC5CB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556" y="4118186"/>
            <a:ext cx="3961111" cy="822269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9701D83-3551-6D93-8534-70B16255515B}"/>
              </a:ext>
            </a:extLst>
          </p:cNvPr>
          <p:cNvSpPr txBox="1">
            <a:spLocks/>
          </p:cNvSpPr>
          <p:nvPr userDrawn="1"/>
        </p:nvSpPr>
        <p:spPr>
          <a:xfrm>
            <a:off x="479362" y="4180087"/>
            <a:ext cx="5113885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 anchorCtr="0">
            <a:spAutoFit/>
          </a:bodyPr>
          <a:lstStyle>
            <a:lvl1pPr marL="251329" marR="0" indent="-251329" algn="l" defTabSz="412709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  <a:lvl2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bg2">
                    <a:lumMod val="1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bg2">
                    <a:lumMod val="1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>
                    <a:lumMod val="1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2">
                    <a:lumMod val="1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77782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35556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53334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71112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pPr marL="0" indent="0">
              <a:lnSpc>
                <a:spcPts val="48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88D1F4"/>
                </a:solidFill>
                <a:latin typeface="+mj-lt"/>
              </a:rPr>
              <a:t>Transforming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 higher education training</a:t>
            </a:r>
          </a:p>
        </p:txBody>
      </p:sp>
    </p:spTree>
    <p:extLst>
      <p:ext uri="{BB962C8B-B14F-4D97-AF65-F5344CB8AC3E}">
        <p14:creationId xmlns:p14="http://schemas.microsoft.com/office/powerpoint/2010/main" val="311232900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 Gro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6033F0-5FF5-D22F-C1BA-B751E07AA10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64777" y="4417603"/>
            <a:ext cx="5778959" cy="2026696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392FE3E-B7DE-D739-B27E-6FE7F77DE4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5268" y="1825712"/>
            <a:ext cx="10858468" cy="4618587"/>
          </a:xfrm>
          <a:prstGeom prst="rect">
            <a:avLst/>
          </a:prstGeom>
        </p:spPr>
        <p:txBody>
          <a:bodyPr numCol="2" spcCol="180000"/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§"/>
              <a:defRPr sz="2000" b="0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GB" i="0" dirty="0"/>
              <a:t>1</a:t>
            </a:r>
          </a:p>
          <a:p>
            <a:pPr lvl="0"/>
            <a:r>
              <a:rPr lang="en-GB" i="0" dirty="0"/>
              <a:t>2</a:t>
            </a:r>
          </a:p>
          <a:p>
            <a:pPr lvl="0"/>
            <a:r>
              <a:rPr lang="en-GB" i="0" dirty="0"/>
              <a:t>3</a:t>
            </a:r>
          </a:p>
          <a:p>
            <a:pPr lvl="0"/>
            <a:r>
              <a:rPr lang="en-GB" i="0" dirty="0"/>
              <a:t>4</a:t>
            </a:r>
          </a:p>
          <a:p>
            <a:pPr lvl="0"/>
            <a:r>
              <a:rPr lang="en-GB" i="0" dirty="0"/>
              <a:t>5</a:t>
            </a:r>
          </a:p>
          <a:p>
            <a:pPr lvl="0"/>
            <a:r>
              <a:rPr lang="en-GB" i="0" dirty="0"/>
              <a:t>6 </a:t>
            </a:r>
          </a:p>
          <a:p>
            <a:pPr lvl="0"/>
            <a:r>
              <a:rPr lang="en-GB" i="0" dirty="0"/>
              <a:t>7</a:t>
            </a:r>
          </a:p>
          <a:p>
            <a:pPr lvl="0"/>
            <a:r>
              <a:rPr lang="en-GB" i="0" dirty="0"/>
              <a:t>8</a:t>
            </a:r>
          </a:p>
          <a:p>
            <a:pPr lvl="0"/>
            <a:r>
              <a:rPr lang="en-GB" i="0" dirty="0"/>
              <a:t>9</a:t>
            </a:r>
          </a:p>
          <a:p>
            <a:pPr lvl="0"/>
            <a:r>
              <a:rPr lang="en-GB" i="0" dirty="0"/>
              <a:t>10</a:t>
            </a:r>
          </a:p>
          <a:p>
            <a:pPr lvl="0"/>
            <a:r>
              <a:rPr lang="en-GB" i="0" dirty="0"/>
              <a:t>11</a:t>
            </a:r>
          </a:p>
          <a:p>
            <a:pPr lvl="0"/>
            <a:r>
              <a:rPr lang="en-GB" i="0" dirty="0"/>
              <a:t>12</a:t>
            </a:r>
          </a:p>
          <a:p>
            <a:pPr lvl="0"/>
            <a:r>
              <a:rPr lang="en-GB" i="0" dirty="0"/>
              <a:t>13</a:t>
            </a:r>
          </a:p>
          <a:p>
            <a:pPr lvl="0"/>
            <a:r>
              <a:rPr lang="en-GB" i="0" dirty="0"/>
              <a:t>14</a:t>
            </a:r>
          </a:p>
          <a:p>
            <a:pPr lvl="0"/>
            <a:r>
              <a:rPr lang="en-GB" i="0" dirty="0"/>
              <a:t>15</a:t>
            </a:r>
          </a:p>
          <a:p>
            <a:pPr lvl="0"/>
            <a:r>
              <a:rPr lang="en-GB" i="0" dirty="0"/>
              <a:t>16</a:t>
            </a:r>
          </a:p>
          <a:p>
            <a:pPr lvl="0"/>
            <a:r>
              <a:rPr lang="en-GB" i="0" dirty="0"/>
              <a:t>17</a:t>
            </a:r>
          </a:p>
          <a:p>
            <a:pPr lvl="0"/>
            <a:r>
              <a:rPr lang="en-GB" i="0" dirty="0"/>
              <a:t>18</a:t>
            </a:r>
          </a:p>
          <a:p>
            <a:pPr lvl="0"/>
            <a:endParaRPr lang="en-GB" i="0" dirty="0"/>
          </a:p>
          <a:p>
            <a:pPr lvl="0"/>
            <a:endParaRPr lang="en-GB" i="0" dirty="0"/>
          </a:p>
          <a:p>
            <a:pPr lvl="0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F3614-0BFD-3F85-6B7C-B58C8790399B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0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Development Group</a:t>
            </a:r>
          </a:p>
        </p:txBody>
      </p:sp>
    </p:spTree>
    <p:extLst>
      <p:ext uri="{BB962C8B-B14F-4D97-AF65-F5344CB8AC3E}">
        <p14:creationId xmlns:p14="http://schemas.microsoft.com/office/powerpoint/2010/main" val="247634004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dule Titles">
    <p:bg>
      <p:bgPr>
        <a:solidFill>
          <a:srgbClr val="88D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F4F16-B51D-E2AA-A3C3-436B18936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2" name="Title Text">
            <a:extLst>
              <a:ext uri="{FF2B5EF4-FFF2-40B4-BE49-F238E27FC236}">
                <a16:creationId xmlns:a16="http://schemas.microsoft.com/office/drawing/2014/main" id="{F6FDC58A-54B3-2F7F-3A1E-06FC7C975AF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E4206D-EC14-4940-9384-5B9225DB1FD1}"/>
              </a:ext>
            </a:extLst>
          </p:cNvPr>
          <p:cNvSpPr/>
          <p:nvPr userDrawn="1"/>
        </p:nvSpPr>
        <p:spPr>
          <a:xfrm>
            <a:off x="1597700" y="1710556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253F8C-AD28-BD71-A829-4A768FAE13D9}"/>
              </a:ext>
            </a:extLst>
          </p:cNvPr>
          <p:cNvSpPr/>
          <p:nvPr userDrawn="1"/>
        </p:nvSpPr>
        <p:spPr>
          <a:xfrm>
            <a:off x="1154900" y="2167756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627A72-89E0-BF74-FA39-D762791628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75450" y="2624956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85AC34-B6EE-D44A-9E74-204CB73D9338}"/>
              </a:ext>
            </a:extLst>
          </p:cNvPr>
          <p:cNvSpPr/>
          <p:nvPr userDrawn="1"/>
        </p:nvSpPr>
        <p:spPr>
          <a:xfrm>
            <a:off x="3618250" y="1710556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E485BEF-CFE6-D637-0F62-49B5460094AC}"/>
              </a:ext>
            </a:extLst>
          </p:cNvPr>
          <p:cNvSpPr/>
          <p:nvPr userDrawn="1"/>
        </p:nvSpPr>
        <p:spPr>
          <a:xfrm>
            <a:off x="3175450" y="2167756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0F5643F-D700-5569-3259-480CA323B72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96000" y="2624956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434622-72EC-940E-C162-9578FA1C708F}"/>
              </a:ext>
            </a:extLst>
          </p:cNvPr>
          <p:cNvSpPr/>
          <p:nvPr userDrawn="1"/>
        </p:nvSpPr>
        <p:spPr>
          <a:xfrm>
            <a:off x="5638800" y="1710556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B81BEEC-12A9-44D0-7D37-DD82D8F64C67}"/>
              </a:ext>
            </a:extLst>
          </p:cNvPr>
          <p:cNvSpPr/>
          <p:nvPr userDrawn="1"/>
        </p:nvSpPr>
        <p:spPr>
          <a:xfrm>
            <a:off x="5196000" y="2167756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87CA31E-EE28-CADB-CA75-358B2A95FE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6550" y="2624956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CD6AAF1-64CC-53C3-DC01-52D6A1BDCE93}"/>
              </a:ext>
            </a:extLst>
          </p:cNvPr>
          <p:cNvSpPr/>
          <p:nvPr userDrawn="1"/>
        </p:nvSpPr>
        <p:spPr>
          <a:xfrm>
            <a:off x="7659350" y="1710556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7158D81-FDEB-D07B-B0DD-42F954C266F0}"/>
              </a:ext>
            </a:extLst>
          </p:cNvPr>
          <p:cNvSpPr/>
          <p:nvPr userDrawn="1"/>
        </p:nvSpPr>
        <p:spPr>
          <a:xfrm>
            <a:off x="7216550" y="2167756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941E0F8-4594-43BA-0760-EE1A5D2E2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37100" y="2624956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6AB2B18-3B25-A996-0C1F-D6B66475A7EC}"/>
              </a:ext>
            </a:extLst>
          </p:cNvPr>
          <p:cNvSpPr/>
          <p:nvPr userDrawn="1"/>
        </p:nvSpPr>
        <p:spPr>
          <a:xfrm>
            <a:off x="9679900" y="1710556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27E16BE-6404-34DA-94BC-E0EF6D41FB22}"/>
              </a:ext>
            </a:extLst>
          </p:cNvPr>
          <p:cNvSpPr/>
          <p:nvPr userDrawn="1"/>
        </p:nvSpPr>
        <p:spPr>
          <a:xfrm>
            <a:off x="9237100" y="2167756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28469F6-2E7C-1027-7BDB-DD7F79805B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57650" y="2624956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1B1C90-F551-CB69-011A-F1068F11C6B4}"/>
              </a:ext>
            </a:extLst>
          </p:cNvPr>
          <p:cNvSpPr/>
          <p:nvPr userDrawn="1"/>
        </p:nvSpPr>
        <p:spPr>
          <a:xfrm>
            <a:off x="3618250" y="4215286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95A13BE-8102-C762-7AE9-6A99FFA0236B}"/>
              </a:ext>
            </a:extLst>
          </p:cNvPr>
          <p:cNvSpPr/>
          <p:nvPr userDrawn="1"/>
        </p:nvSpPr>
        <p:spPr>
          <a:xfrm>
            <a:off x="3175450" y="4672486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E2C9F7B2-96B4-15E2-0FC5-4A6CA4D77CA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96000" y="5129686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D92BF2-ECF8-5A9A-3115-2277F6522A83}"/>
              </a:ext>
            </a:extLst>
          </p:cNvPr>
          <p:cNvSpPr/>
          <p:nvPr userDrawn="1"/>
        </p:nvSpPr>
        <p:spPr>
          <a:xfrm>
            <a:off x="5638800" y="4215286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0AB63DE-2310-59C3-8842-FF8B3D446EC9}"/>
              </a:ext>
            </a:extLst>
          </p:cNvPr>
          <p:cNvSpPr/>
          <p:nvPr userDrawn="1"/>
        </p:nvSpPr>
        <p:spPr>
          <a:xfrm>
            <a:off x="5196000" y="4672486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FE4FD4AB-9981-9419-54AD-A6223F6FAC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16550" y="5129686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7DE8667-2A75-6383-95D7-91109028781B}"/>
              </a:ext>
            </a:extLst>
          </p:cNvPr>
          <p:cNvSpPr/>
          <p:nvPr userDrawn="1"/>
        </p:nvSpPr>
        <p:spPr>
          <a:xfrm>
            <a:off x="7659350" y="4215286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2503202-731F-37B7-F39D-536C9AC38A65}"/>
              </a:ext>
            </a:extLst>
          </p:cNvPr>
          <p:cNvSpPr/>
          <p:nvPr userDrawn="1"/>
        </p:nvSpPr>
        <p:spPr>
          <a:xfrm>
            <a:off x="7216550" y="4672486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403D230-95FB-92B1-50E4-B84B8AB3155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37100" y="5129686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89453-647E-BABF-E359-C33078992AF8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0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Modules</a:t>
            </a:r>
          </a:p>
        </p:txBody>
      </p:sp>
    </p:spTree>
    <p:extLst>
      <p:ext uri="{BB962C8B-B14F-4D97-AF65-F5344CB8AC3E}">
        <p14:creationId xmlns:p14="http://schemas.microsoft.com/office/powerpoint/2010/main" val="93629403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dule Titles">
    <p:bg>
      <p:bgPr>
        <a:solidFill>
          <a:srgbClr val="88D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F4F16-B51D-E2AA-A3C3-436B18936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2" name="Title Text">
            <a:extLst>
              <a:ext uri="{FF2B5EF4-FFF2-40B4-BE49-F238E27FC236}">
                <a16:creationId xmlns:a16="http://schemas.microsoft.com/office/drawing/2014/main" id="{F6FDC58A-54B3-2F7F-3A1E-06FC7C975AF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E4206D-EC14-4940-9384-5B9225DB1FD1}"/>
              </a:ext>
            </a:extLst>
          </p:cNvPr>
          <p:cNvSpPr/>
          <p:nvPr userDrawn="1"/>
        </p:nvSpPr>
        <p:spPr>
          <a:xfrm>
            <a:off x="4301742" y="1641672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253F8C-AD28-BD71-A829-4A768FAE13D9}"/>
              </a:ext>
            </a:extLst>
          </p:cNvPr>
          <p:cNvSpPr/>
          <p:nvPr userDrawn="1"/>
        </p:nvSpPr>
        <p:spPr>
          <a:xfrm>
            <a:off x="3858942" y="2098872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627A72-89E0-BF74-FA39-D762791628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9492" y="2556072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85AC34-B6EE-D44A-9E74-204CB73D9338}"/>
              </a:ext>
            </a:extLst>
          </p:cNvPr>
          <p:cNvSpPr/>
          <p:nvPr userDrawn="1"/>
        </p:nvSpPr>
        <p:spPr>
          <a:xfrm>
            <a:off x="6322292" y="1641672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E485BEF-CFE6-D637-0F62-49B5460094AC}"/>
              </a:ext>
            </a:extLst>
          </p:cNvPr>
          <p:cNvSpPr/>
          <p:nvPr userDrawn="1"/>
        </p:nvSpPr>
        <p:spPr>
          <a:xfrm>
            <a:off x="5879492" y="2098872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0F5643F-D700-5569-3259-480CA323B72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0042" y="2556072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434622-72EC-940E-C162-9578FA1C708F}"/>
              </a:ext>
            </a:extLst>
          </p:cNvPr>
          <p:cNvSpPr/>
          <p:nvPr userDrawn="1"/>
        </p:nvSpPr>
        <p:spPr>
          <a:xfrm>
            <a:off x="8342842" y="1641672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B81BEEC-12A9-44D0-7D37-DD82D8F64C67}"/>
              </a:ext>
            </a:extLst>
          </p:cNvPr>
          <p:cNvSpPr/>
          <p:nvPr userDrawn="1"/>
        </p:nvSpPr>
        <p:spPr>
          <a:xfrm>
            <a:off x="7900042" y="2098872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87CA31E-EE28-CADB-CA75-358B2A95FE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0592" y="2556072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1B1C90-F551-CB69-011A-F1068F11C6B4}"/>
              </a:ext>
            </a:extLst>
          </p:cNvPr>
          <p:cNvSpPr/>
          <p:nvPr userDrawn="1"/>
        </p:nvSpPr>
        <p:spPr>
          <a:xfrm>
            <a:off x="4301742" y="4215286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95A13BE-8102-C762-7AE9-6A99FFA0236B}"/>
              </a:ext>
            </a:extLst>
          </p:cNvPr>
          <p:cNvSpPr/>
          <p:nvPr userDrawn="1"/>
        </p:nvSpPr>
        <p:spPr>
          <a:xfrm>
            <a:off x="3858942" y="4672486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E2C9F7B2-96B4-15E2-0FC5-4A6CA4D77CA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79492" y="5129686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D92BF2-ECF8-5A9A-3115-2277F6522A83}"/>
              </a:ext>
            </a:extLst>
          </p:cNvPr>
          <p:cNvSpPr/>
          <p:nvPr userDrawn="1"/>
        </p:nvSpPr>
        <p:spPr>
          <a:xfrm>
            <a:off x="6322292" y="4215286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0AB63DE-2310-59C3-8842-FF8B3D446EC9}"/>
              </a:ext>
            </a:extLst>
          </p:cNvPr>
          <p:cNvSpPr/>
          <p:nvPr userDrawn="1"/>
        </p:nvSpPr>
        <p:spPr>
          <a:xfrm>
            <a:off x="5879492" y="4672486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FE4FD4AB-9981-9419-54AD-A6223F6FAC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00042" y="5129686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7DE8667-2A75-6383-95D7-91109028781B}"/>
              </a:ext>
            </a:extLst>
          </p:cNvPr>
          <p:cNvSpPr/>
          <p:nvPr userDrawn="1"/>
        </p:nvSpPr>
        <p:spPr>
          <a:xfrm>
            <a:off x="8342842" y="4215286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2503202-731F-37B7-F39D-536C9AC38A65}"/>
              </a:ext>
            </a:extLst>
          </p:cNvPr>
          <p:cNvSpPr/>
          <p:nvPr userDrawn="1"/>
        </p:nvSpPr>
        <p:spPr>
          <a:xfrm>
            <a:off x="7900042" y="4672486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403D230-95FB-92B1-50E4-B84B8AB3155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20592" y="5129686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89453-647E-BABF-E359-C33078992AF8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1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Modules</a:t>
            </a:r>
          </a:p>
        </p:txBody>
      </p:sp>
    </p:spTree>
    <p:extLst>
      <p:ext uri="{BB962C8B-B14F-4D97-AF65-F5344CB8AC3E}">
        <p14:creationId xmlns:p14="http://schemas.microsoft.com/office/powerpoint/2010/main" val="21798352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odule Titles">
    <p:bg>
      <p:bgPr>
        <a:solidFill>
          <a:srgbClr val="88D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F4F16-B51D-E2AA-A3C3-436B18936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2" name="Title Text">
            <a:extLst>
              <a:ext uri="{FF2B5EF4-FFF2-40B4-BE49-F238E27FC236}">
                <a16:creationId xmlns:a16="http://schemas.microsoft.com/office/drawing/2014/main" id="{F6FDC58A-54B3-2F7F-3A1E-06FC7C975AF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E4206D-EC14-4940-9384-5B9225DB1FD1}"/>
              </a:ext>
            </a:extLst>
          </p:cNvPr>
          <p:cNvSpPr/>
          <p:nvPr userDrawn="1"/>
        </p:nvSpPr>
        <p:spPr>
          <a:xfrm>
            <a:off x="4301742" y="1641672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253F8C-AD28-BD71-A829-4A768FAE13D9}"/>
              </a:ext>
            </a:extLst>
          </p:cNvPr>
          <p:cNvSpPr/>
          <p:nvPr userDrawn="1"/>
        </p:nvSpPr>
        <p:spPr>
          <a:xfrm>
            <a:off x="3858942" y="2098872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627A72-89E0-BF74-FA39-D762791628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9492" y="2556072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85AC34-B6EE-D44A-9E74-204CB73D9338}"/>
              </a:ext>
            </a:extLst>
          </p:cNvPr>
          <p:cNvSpPr/>
          <p:nvPr userDrawn="1"/>
        </p:nvSpPr>
        <p:spPr>
          <a:xfrm>
            <a:off x="6322292" y="1641672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E485BEF-CFE6-D637-0F62-49B5460094AC}"/>
              </a:ext>
            </a:extLst>
          </p:cNvPr>
          <p:cNvSpPr/>
          <p:nvPr userDrawn="1"/>
        </p:nvSpPr>
        <p:spPr>
          <a:xfrm>
            <a:off x="5879492" y="2098872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0F5643F-D700-5569-3259-480CA323B72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0042" y="2556072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434622-72EC-940E-C162-9578FA1C708F}"/>
              </a:ext>
            </a:extLst>
          </p:cNvPr>
          <p:cNvSpPr/>
          <p:nvPr userDrawn="1"/>
        </p:nvSpPr>
        <p:spPr>
          <a:xfrm>
            <a:off x="8342842" y="1641672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B81BEEC-12A9-44D0-7D37-DD82D8F64C67}"/>
              </a:ext>
            </a:extLst>
          </p:cNvPr>
          <p:cNvSpPr/>
          <p:nvPr userDrawn="1"/>
        </p:nvSpPr>
        <p:spPr>
          <a:xfrm>
            <a:off x="7900042" y="2098872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87CA31E-EE28-CADB-CA75-358B2A95FE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0592" y="2556072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1B1C90-F551-CB69-011A-F1068F11C6B4}"/>
              </a:ext>
            </a:extLst>
          </p:cNvPr>
          <p:cNvSpPr/>
          <p:nvPr userDrawn="1"/>
        </p:nvSpPr>
        <p:spPr>
          <a:xfrm>
            <a:off x="4301742" y="4215286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95A13BE-8102-C762-7AE9-6A99FFA0236B}"/>
              </a:ext>
            </a:extLst>
          </p:cNvPr>
          <p:cNvSpPr/>
          <p:nvPr userDrawn="1"/>
        </p:nvSpPr>
        <p:spPr>
          <a:xfrm>
            <a:off x="3858942" y="4672486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E2C9F7B2-96B4-15E2-0FC5-4A6CA4D77CA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79492" y="5129686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D92BF2-ECF8-5A9A-3115-2277F6522A83}"/>
              </a:ext>
            </a:extLst>
          </p:cNvPr>
          <p:cNvSpPr/>
          <p:nvPr userDrawn="1"/>
        </p:nvSpPr>
        <p:spPr>
          <a:xfrm>
            <a:off x="6322292" y="4215286"/>
            <a:ext cx="914400" cy="914400"/>
          </a:xfrm>
          <a:prstGeom prst="ellipse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0AB63DE-2310-59C3-8842-FF8B3D446EC9}"/>
              </a:ext>
            </a:extLst>
          </p:cNvPr>
          <p:cNvSpPr/>
          <p:nvPr userDrawn="1"/>
        </p:nvSpPr>
        <p:spPr>
          <a:xfrm>
            <a:off x="5879492" y="4672486"/>
            <a:ext cx="1800000" cy="1800000"/>
          </a:xfrm>
          <a:prstGeom prst="roundRect">
            <a:avLst/>
          </a:prstGeom>
          <a:solidFill>
            <a:srgbClr val="001A69"/>
          </a:solidFill>
          <a:ln w="12700" cap="flat">
            <a:solidFill>
              <a:srgbClr val="001A6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FE4FD4AB-9981-9419-54AD-A6223F6FAC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00042" y="5129686"/>
            <a:ext cx="1358900" cy="1026386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dirty="0"/>
              <a:t>Module Title module title module title module title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89453-647E-BABF-E359-C33078992AF8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1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Modules</a:t>
            </a:r>
          </a:p>
        </p:txBody>
      </p:sp>
    </p:spTree>
    <p:extLst>
      <p:ext uri="{BB962C8B-B14F-4D97-AF65-F5344CB8AC3E}">
        <p14:creationId xmlns:p14="http://schemas.microsoft.com/office/powerpoint/2010/main" val="80997430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dule Breakdown">
    <p:bg>
      <p:bgPr>
        <a:solidFill>
          <a:srgbClr val="88D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F4F16-B51D-E2AA-A3C3-436B18936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2" name="Title Text">
            <a:extLst>
              <a:ext uri="{FF2B5EF4-FFF2-40B4-BE49-F238E27FC236}">
                <a16:creationId xmlns:a16="http://schemas.microsoft.com/office/drawing/2014/main" id="{F6FDC58A-54B3-2F7F-3A1E-06FC7C975AF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F8057-0BC8-4414-9ADA-9D2400484FD8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1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Module Breakdown</a:t>
            </a:r>
          </a:p>
        </p:txBody>
      </p:sp>
    </p:spTree>
    <p:extLst>
      <p:ext uri="{BB962C8B-B14F-4D97-AF65-F5344CB8AC3E}">
        <p14:creationId xmlns:p14="http://schemas.microsoft.com/office/powerpoint/2010/main" val="119451053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dule Breakdown">
    <p:bg>
      <p:bgPr>
        <a:solidFill>
          <a:srgbClr val="88D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F4F16-B51D-E2AA-A3C3-436B18936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2" name="Title Text">
            <a:extLst>
              <a:ext uri="{FF2B5EF4-FFF2-40B4-BE49-F238E27FC236}">
                <a16:creationId xmlns:a16="http://schemas.microsoft.com/office/drawing/2014/main" id="{F6FDC58A-54B3-2F7F-3A1E-06FC7C975AF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F8057-0BC8-4414-9ADA-9D2400484FD8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1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Module Breakdown</a:t>
            </a:r>
          </a:p>
        </p:txBody>
      </p:sp>
    </p:spTree>
    <p:extLst>
      <p:ext uri="{BB962C8B-B14F-4D97-AF65-F5344CB8AC3E}">
        <p14:creationId xmlns:p14="http://schemas.microsoft.com/office/powerpoint/2010/main" val="163987155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C267FA3-0656-5C99-E3BE-F5FD2982FD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5268" y="1921150"/>
            <a:ext cx="11226360" cy="4105181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809625" indent="-342900">
              <a:buFont typeface="Arial" panose="020B0604020202020204" pitchFamily="34" charset="0"/>
              <a:buChar char="•"/>
              <a:defRPr/>
            </a:lvl2pPr>
            <a:lvl3pPr marL="1166813" indent="-342900">
              <a:buFont typeface="Arial" panose="020B0604020202020204" pitchFamily="34" charset="0"/>
              <a:buChar char="•"/>
              <a:defRPr/>
            </a:lvl3pPr>
            <a:lvl4pPr marL="1436688" indent="-285750">
              <a:buFont typeface="Arial" panose="020B0604020202020204" pitchFamily="34" charset="0"/>
              <a:buChar char="•"/>
              <a:defRPr/>
            </a:lvl4pPr>
            <a:lvl5pPr marL="1706563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Insert objectives </a:t>
            </a:r>
          </a:p>
          <a:p>
            <a:pPr lvl="0"/>
            <a:r>
              <a:rPr lang="en-GB" dirty="0"/>
              <a:t>2</a:t>
            </a:r>
          </a:p>
          <a:p>
            <a:pPr lvl="0"/>
            <a:r>
              <a:rPr lang="en-GB" dirty="0"/>
              <a:t>3</a:t>
            </a:r>
          </a:p>
          <a:p>
            <a:pPr lvl="0"/>
            <a:r>
              <a:rPr lang="en-GB" dirty="0"/>
              <a:t>4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DF6063-15BD-8F1A-491C-3E797EF45908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0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Program aims</a:t>
            </a:r>
          </a:p>
        </p:txBody>
      </p:sp>
    </p:spTree>
    <p:extLst>
      <p:ext uri="{BB962C8B-B14F-4D97-AF65-F5344CB8AC3E}">
        <p14:creationId xmlns:p14="http://schemas.microsoft.com/office/powerpoint/2010/main" val="276036787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6F1AB4-94F5-21B0-A355-3D33EF450491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0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Screens</a:t>
            </a:r>
          </a:p>
        </p:txBody>
      </p:sp>
    </p:spTree>
    <p:extLst>
      <p:ext uri="{BB962C8B-B14F-4D97-AF65-F5344CB8AC3E}">
        <p14:creationId xmlns:p14="http://schemas.microsoft.com/office/powerpoint/2010/main" val="216667308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imonial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6162880-1FBA-0921-3385-A3442CA458A1}"/>
              </a:ext>
            </a:extLst>
          </p:cNvPr>
          <p:cNvSpPr/>
          <p:nvPr userDrawn="1"/>
        </p:nvSpPr>
        <p:spPr>
          <a:xfrm>
            <a:off x="2085126" y="2076718"/>
            <a:ext cx="3367864" cy="2525738"/>
          </a:xfrm>
          <a:prstGeom prst="wedgeRoundRectCallout">
            <a:avLst>
              <a:gd name="adj1" fmla="val -35153"/>
              <a:gd name="adj2" fmla="val 69071"/>
              <a:gd name="adj3" fmla="val 16667"/>
            </a:avLst>
          </a:prstGeom>
          <a:solidFill>
            <a:srgbClr val="001A6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303B7-FCFF-F1F1-485B-88871681A0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00610" y="5216148"/>
            <a:ext cx="2160175" cy="82510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50F5529-A0F7-A96E-D25E-25C176A72362}"/>
              </a:ext>
            </a:extLst>
          </p:cNvPr>
          <p:cNvSpPr/>
          <p:nvPr userDrawn="1"/>
        </p:nvSpPr>
        <p:spPr>
          <a:xfrm>
            <a:off x="7262371" y="2076718"/>
            <a:ext cx="3367864" cy="2525738"/>
          </a:xfrm>
          <a:prstGeom prst="wedgeRoundRectCallout">
            <a:avLst>
              <a:gd name="adj1" fmla="val -35153"/>
              <a:gd name="adj2" fmla="val 69071"/>
              <a:gd name="adj3" fmla="val 16667"/>
            </a:avLst>
          </a:prstGeom>
          <a:solidFill>
            <a:srgbClr val="001A6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8E7FA9-FE0B-2B7C-C66A-529B20E815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77855" y="5216148"/>
            <a:ext cx="2160175" cy="82510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EB910C-4D70-C6DC-051C-6FDD254B3F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95538" y="2333625"/>
            <a:ext cx="2681287" cy="19510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Testimonial here and here and here and here and here and here and here and here and here and here and here and 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C2830F2-F17F-3F86-EE93-B3E4FE5D3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05659" y="2333625"/>
            <a:ext cx="2681287" cy="19510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Testimonial here and here and here and here and here and here and here and here and here and here and here and 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60011A-08BB-65D6-C073-1A7D06E209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71059" y="5337222"/>
            <a:ext cx="1819275" cy="449262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/ source</a:t>
            </a:r>
            <a:endParaRPr lang="en-GB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063E576-026A-FDF4-84C6-9625A5B15D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48304" y="5337222"/>
            <a:ext cx="1819275" cy="449262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/ source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1C4715-5347-E37A-597F-2C4548EA83CD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0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Testimonials</a:t>
            </a:r>
          </a:p>
        </p:txBody>
      </p:sp>
    </p:spTree>
    <p:extLst>
      <p:ext uri="{BB962C8B-B14F-4D97-AF65-F5344CB8AC3E}">
        <p14:creationId xmlns:p14="http://schemas.microsoft.com/office/powerpoint/2010/main" val="398101246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lem">
    <p:bg>
      <p:bgPr>
        <a:solidFill>
          <a:srgbClr val="88D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F4F16-B51D-E2AA-A3C3-436B18936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4" name="Title Text">
            <a:extLst>
              <a:ext uri="{FF2B5EF4-FFF2-40B4-BE49-F238E27FC236}">
                <a16:creationId xmlns:a16="http://schemas.microsoft.com/office/drawing/2014/main" id="{88A01B5C-F1CF-78DB-0658-FC584F34F10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/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pic>
        <p:nvPicPr>
          <p:cNvPr id="2" name="Graphic 1" descr="Lightbulb with solid fill">
            <a:extLst>
              <a:ext uri="{FF2B5EF4-FFF2-40B4-BE49-F238E27FC236}">
                <a16:creationId xmlns:a16="http://schemas.microsoft.com/office/drawing/2014/main" id="{A6E6C3B0-2C7C-D1AA-F68F-87D8B2083D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0241" y="2427164"/>
            <a:ext cx="2487283" cy="24872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EF570-66DF-4416-48D7-58BE49910333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0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Implementation Materials</a:t>
            </a:r>
          </a:p>
        </p:txBody>
      </p:sp>
    </p:spTree>
    <p:extLst>
      <p:ext uri="{BB962C8B-B14F-4D97-AF65-F5344CB8AC3E}">
        <p14:creationId xmlns:p14="http://schemas.microsoft.com/office/powerpoint/2010/main" val="24343924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Epigeum">
    <p:bg>
      <p:bgPr>
        <a:solidFill>
          <a:srgbClr val="88D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8F4F16-B51D-E2AA-A3C3-436B18936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75B22A-A144-AD3D-6214-AE6F578137D1}"/>
              </a:ext>
            </a:extLst>
          </p:cNvPr>
          <p:cNvSpPr txBox="1"/>
          <p:nvPr userDrawn="1"/>
        </p:nvSpPr>
        <p:spPr>
          <a:xfrm>
            <a:off x="485268" y="365452"/>
            <a:ext cx="1122636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About Epigeum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790CF-9822-5014-C22A-6FA1D38EC7C2}"/>
              </a:ext>
            </a:extLst>
          </p:cNvPr>
          <p:cNvSpPr txBox="1"/>
          <p:nvPr userDrawn="1"/>
        </p:nvSpPr>
        <p:spPr>
          <a:xfrm>
            <a:off x="526172" y="960324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Who are we?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9A4F09-389A-941A-822D-3DABF0B78B83}"/>
              </a:ext>
            </a:extLst>
          </p:cNvPr>
          <p:cNvSpPr txBox="1"/>
          <p:nvPr userDrawn="1"/>
        </p:nvSpPr>
        <p:spPr>
          <a:xfrm>
            <a:off x="485268" y="1921150"/>
            <a:ext cx="11030996" cy="3303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lvl="0" indent="0" algn="l" defTabSz="412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ge Peak Medium"/>
                <a:sym typeface="Klarheit Kurrent TRIAL Extrabold"/>
              </a:rPr>
              <a:t>Founded within a university setting, Epigeum is the leading provider of exceptional online courses designed to help universities and colleges transform their core activities.</a:t>
            </a:r>
          </a:p>
          <a:p>
            <a:pPr marL="0" marR="0" lvl="0" indent="0" algn="l" defTabSz="412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ge Peak Medium"/>
              <a:sym typeface="Klarheit Kurrent TRIAL Extrabold"/>
            </a:endParaRPr>
          </a:p>
          <a:p>
            <a:pPr marL="0" marR="0" lvl="0" indent="0" algn="l" defTabSz="412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ge Peak Medium"/>
                <a:sym typeface="Klarheit Kurrent TRIAL Extrabold"/>
              </a:rPr>
              <a:t>We collaborate with universities globally to create our courses, ensuring that our content is grounded in the current needs and requirements of the higher education market.</a:t>
            </a:r>
            <a:b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Sage Peak Medium"/>
                <a:sym typeface="Klarheit Kurrent TRIAL Extrabold"/>
              </a:rPr>
            </a:br>
            <a:endParaRPr kumimoji="0" lang="en-GB" sz="2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Sage Peak Medium"/>
              <a:sym typeface="Klarheit Kurrent TRIAL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1217312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">
    <p:bg>
      <p:bgPr>
        <a:solidFill>
          <a:srgbClr val="88D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FF983-DA26-AD26-2BFF-7E0B32F1E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006" t="16422" r="11418" b="5586"/>
          <a:stretch/>
        </p:blipFill>
        <p:spPr>
          <a:xfrm flipH="1">
            <a:off x="4939748" y="-652"/>
            <a:ext cx="7252252" cy="686945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75F9DD3-4671-7F52-FBD2-F500D5FA80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62" y="687966"/>
            <a:ext cx="4661350" cy="1426944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AA33B6B-DFED-15AD-AA8A-D18ECE624042}"/>
              </a:ext>
            </a:extLst>
          </p:cNvPr>
          <p:cNvSpPr txBox="1">
            <a:spLocks/>
          </p:cNvSpPr>
          <p:nvPr userDrawn="1"/>
        </p:nvSpPr>
        <p:spPr>
          <a:xfrm>
            <a:off x="479362" y="4512258"/>
            <a:ext cx="5326215" cy="46166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marR="0" indent="0" algn="l" defTabSz="412709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2400" b="0" i="0" u="none" strike="noStrike" cap="none" spc="0" baseline="0">
                <a:solidFill>
                  <a:schemeClr val="accent2"/>
                </a:solidFill>
                <a:uFillTx/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  <a:lvl2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77782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35556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53334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71112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r>
              <a:rPr lang="en-GB" kern="0" dirty="0"/>
              <a:t>Visit our website for more details: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EFF29A-F52B-30A8-D239-D10A365F7D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730" y="5008712"/>
            <a:ext cx="4816475" cy="113188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1A69"/>
                </a:solidFill>
              </a:defRPr>
            </a:lvl1pPr>
          </a:lstStyle>
          <a:p>
            <a:pPr lvl="0"/>
            <a:r>
              <a:rPr lang="en-US" dirty="0"/>
              <a:t>Link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2493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ite 1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7" name="Subhead">
            <a:extLst>
              <a:ext uri="{FF2B5EF4-FFF2-40B4-BE49-F238E27FC236}">
                <a16:creationId xmlns:a16="http://schemas.microsoft.com/office/drawing/2014/main" id="{5B002514-ED67-C26D-6812-43999388789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8468" y="1000335"/>
            <a:ext cx="11226361" cy="46269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600" b="0">
                <a:solidFill>
                  <a:schemeClr val="accent2"/>
                </a:solidFill>
                <a:latin typeface="+mj-lt"/>
                <a:ea typeface="Klarheit Grotesk Book"/>
                <a:cs typeface="Klarheit Grotesk Book"/>
                <a:sym typeface="Klarheit Grotesk TRIAL Book"/>
              </a:defRPr>
            </a:lvl1pPr>
          </a:lstStyle>
          <a:p>
            <a:r>
              <a:rPr lang="en-GB" dirty="0"/>
              <a:t>About</a:t>
            </a:r>
            <a:endParaRPr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C267FA3-0656-5C99-E3BE-F5FD2982FD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5268" y="1921150"/>
            <a:ext cx="11226360" cy="41051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809625" indent="-342900">
              <a:buFont typeface="Arial" panose="020B0604020202020204" pitchFamily="34" charset="0"/>
              <a:buChar char="•"/>
              <a:defRPr/>
            </a:lvl2pPr>
            <a:lvl3pPr marL="1166813" indent="-342900">
              <a:buFont typeface="Arial" panose="020B0604020202020204" pitchFamily="34" charset="0"/>
              <a:buChar char="•"/>
              <a:defRPr/>
            </a:lvl3pPr>
            <a:lvl4pPr marL="1436688" indent="-285750">
              <a:buFont typeface="Arial" panose="020B0604020202020204" pitchFamily="34" charset="0"/>
              <a:buChar char="•"/>
              <a:defRPr/>
            </a:lvl4pPr>
            <a:lvl5pPr marL="1706563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Short introduction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Says who the course is for</a:t>
            </a:r>
          </a:p>
        </p:txBody>
      </p:sp>
    </p:spTree>
    <p:extLst>
      <p:ext uri="{BB962C8B-B14F-4D97-AF65-F5344CB8AC3E}">
        <p14:creationId xmlns:p14="http://schemas.microsoft.com/office/powerpoint/2010/main" val="250484799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F75AB-D725-2FBD-60E3-EDF727B5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4E568-B02E-0AEB-2F60-9AA4C786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8BF41-7861-A14A-919F-1EC66C88ACC5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BB67C-D86D-816E-0F85-A271B60E1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A1C50-9C13-2AB5-6BF5-35E514B9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619A-2D20-3945-AA97-5E3E4F149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0677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Cours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C267FA3-0656-5C99-E3BE-F5FD2982FD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5268" y="1921150"/>
            <a:ext cx="5803390" cy="41051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809625" indent="-342900">
              <a:buFont typeface="Arial" panose="020B0604020202020204" pitchFamily="34" charset="0"/>
              <a:buChar char="•"/>
              <a:defRPr/>
            </a:lvl2pPr>
            <a:lvl3pPr marL="1166813" indent="-342900">
              <a:buFont typeface="Arial" panose="020B0604020202020204" pitchFamily="34" charset="0"/>
              <a:buChar char="•"/>
              <a:defRPr/>
            </a:lvl3pPr>
            <a:lvl4pPr marL="1436688" indent="-285750">
              <a:buFont typeface="Arial" panose="020B0604020202020204" pitchFamily="34" charset="0"/>
              <a:buChar char="•"/>
              <a:defRPr/>
            </a:lvl4pPr>
            <a:lvl5pPr marL="1706563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Short introduction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Says who the course is for</a:t>
            </a:r>
          </a:p>
        </p:txBody>
      </p:sp>
      <p:pic>
        <p:nvPicPr>
          <p:cNvPr id="2" name="Graphic 1" descr="Monitor with solid fill">
            <a:extLst>
              <a:ext uri="{FF2B5EF4-FFF2-40B4-BE49-F238E27FC236}">
                <a16:creationId xmlns:a16="http://schemas.microsoft.com/office/drawing/2014/main" id="{FA47E7AD-A19F-0F9B-4FED-8844EFC322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8054" y="1405253"/>
            <a:ext cx="5042921" cy="5042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EB4-F3DE-25F9-DB85-CF338EE7E46C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1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About</a:t>
            </a:r>
          </a:p>
        </p:txBody>
      </p:sp>
    </p:spTree>
    <p:extLst>
      <p:ext uri="{BB962C8B-B14F-4D97-AF65-F5344CB8AC3E}">
        <p14:creationId xmlns:p14="http://schemas.microsoft.com/office/powerpoint/2010/main" val="153873225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Benefi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AD54AA-CFA7-28FA-B7CA-435242863B14}"/>
              </a:ext>
            </a:extLst>
          </p:cNvPr>
          <p:cNvSpPr/>
          <p:nvPr userDrawn="1"/>
        </p:nvSpPr>
        <p:spPr>
          <a:xfrm>
            <a:off x="3360830" y="2130517"/>
            <a:ext cx="2608832" cy="2652210"/>
          </a:xfrm>
          <a:prstGeom prst="rect">
            <a:avLst/>
          </a:prstGeom>
          <a:solidFill>
            <a:srgbClr val="001A6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044478-9E76-43BE-DB16-CE0B62BFE47D}"/>
              </a:ext>
            </a:extLst>
          </p:cNvPr>
          <p:cNvSpPr/>
          <p:nvPr userDrawn="1"/>
        </p:nvSpPr>
        <p:spPr>
          <a:xfrm>
            <a:off x="6159169" y="2130517"/>
            <a:ext cx="2608832" cy="2652210"/>
          </a:xfrm>
          <a:prstGeom prst="rect">
            <a:avLst/>
          </a:prstGeom>
          <a:solidFill>
            <a:srgbClr val="348AF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F50624-6466-7687-888A-27BD60426E42}"/>
              </a:ext>
            </a:extLst>
          </p:cNvPr>
          <p:cNvSpPr/>
          <p:nvPr userDrawn="1"/>
        </p:nvSpPr>
        <p:spPr>
          <a:xfrm>
            <a:off x="580577" y="2130517"/>
            <a:ext cx="2590746" cy="2652210"/>
          </a:xfrm>
          <a:prstGeom prst="rect">
            <a:avLst/>
          </a:prstGeom>
          <a:solidFill>
            <a:srgbClr val="00CCC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A28445-8004-CFF1-9C69-939160C6C487}"/>
              </a:ext>
            </a:extLst>
          </p:cNvPr>
          <p:cNvSpPr/>
          <p:nvPr userDrawn="1"/>
        </p:nvSpPr>
        <p:spPr>
          <a:xfrm>
            <a:off x="8957508" y="2130517"/>
            <a:ext cx="2599789" cy="2652210"/>
          </a:xfrm>
          <a:prstGeom prst="rect">
            <a:avLst/>
          </a:prstGeom>
          <a:solidFill>
            <a:srgbClr val="D9EE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6000" tIns="216000" rIns="216000" bIns="2160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A69"/>
              </a:buClr>
              <a:buSzTx/>
              <a:buFont typeface="Wingdings" panose="05000000000000000000" pitchFamily="2" charset="2"/>
              <a:buNone/>
              <a:tabLst/>
            </a:pPr>
            <a:endParaRPr lang="en-GB" sz="2400" dirty="0">
              <a:solidFill>
                <a:srgbClr val="001A69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A4861E-D200-6237-BFB7-0F23352906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3425" y="2243138"/>
            <a:ext cx="2311400" cy="2397125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ü"/>
              <a:defRPr sz="2000">
                <a:solidFill>
                  <a:srgbClr val="001A69"/>
                </a:solidFill>
              </a:defRPr>
            </a:lvl1pPr>
          </a:lstStyle>
          <a:p>
            <a:pPr lvl="0"/>
            <a:r>
              <a:rPr lang="en-US" dirty="0"/>
              <a:t>Edit this text here and here and here and here and here and here and here and here and here</a:t>
            </a:r>
            <a:endParaRPr lang="en-GB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5ED58DF-0E52-1F97-F358-9A93CAF7EF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09546" y="2258059"/>
            <a:ext cx="2311400" cy="2397125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this text here and here and here and here and here and here and here and here and here</a:t>
            </a:r>
            <a:endParaRPr lang="en-GB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10660A49-616E-1125-CD41-E1666A8F669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7885" y="2258059"/>
            <a:ext cx="2311400" cy="2397125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ü"/>
              <a:defRPr sz="2000">
                <a:solidFill>
                  <a:srgbClr val="001A69"/>
                </a:solidFill>
              </a:defRPr>
            </a:lvl1pPr>
          </a:lstStyle>
          <a:p>
            <a:pPr lvl="0"/>
            <a:r>
              <a:rPr lang="en-US" dirty="0"/>
              <a:t>Edit this text here and here and here and here and here and here and here and here and here</a:t>
            </a:r>
            <a:endParaRPr lang="en-GB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C3DD789D-F953-2027-15C6-0CD37150BA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01702" y="2258059"/>
            <a:ext cx="2311400" cy="2397125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ü"/>
              <a:defRPr sz="2000">
                <a:solidFill>
                  <a:srgbClr val="001A69"/>
                </a:solidFill>
              </a:defRPr>
            </a:lvl1pPr>
          </a:lstStyle>
          <a:p>
            <a:pPr lvl="0"/>
            <a:r>
              <a:rPr lang="en-US" dirty="0"/>
              <a:t>Edit this text here and here and here and here and here and here and here and here and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E6BE63-11EC-D8C1-D874-3FF5116CD548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0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Key Benefits</a:t>
            </a:r>
          </a:p>
        </p:txBody>
      </p:sp>
    </p:spTree>
    <p:extLst>
      <p:ext uri="{BB962C8B-B14F-4D97-AF65-F5344CB8AC3E}">
        <p14:creationId xmlns:p14="http://schemas.microsoft.com/office/powerpoint/2010/main" val="125565548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ad Adviso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6033F0-5FF5-D22F-C1BA-B751E07AA10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3250" y="2182813"/>
            <a:ext cx="3244850" cy="33385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9529E0A-008B-7F12-7793-AA82529663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1025" y="2303463"/>
            <a:ext cx="5400675" cy="577760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392FE3E-B7DE-D739-B27E-6FE7F77DE4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91024" y="3003280"/>
            <a:ext cx="5400675" cy="1603225"/>
          </a:xfrm>
          <a:prstGeom prst="rect">
            <a:avLst/>
          </a:prstGeom>
        </p:spPr>
        <p:txBody>
          <a:bodyPr/>
          <a:lstStyle>
            <a:lvl1pPr>
              <a:defRPr sz="2000" b="0" i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Job title, job title, job title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 err="1"/>
              <a:t>Etc</a:t>
            </a:r>
            <a:endParaRPr lang="en-US" dirty="0"/>
          </a:p>
          <a:p>
            <a:pPr lvl="0"/>
            <a:r>
              <a:rPr lang="en-US" dirty="0"/>
              <a:t>ALWAYS REMEMBER TO ADD ‘</a:t>
            </a:r>
            <a:r>
              <a:rPr lang="en-US" dirty="0" err="1"/>
              <a:t>centre</a:t>
            </a:r>
            <a:r>
              <a:rPr lang="en-US" dirty="0"/>
              <a:t> shadow rectangle’ around pictures of authors/advisors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C98E9F-2DEA-A083-D7AC-7CE756D80E92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0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Lead Advisor</a:t>
            </a:r>
          </a:p>
        </p:txBody>
      </p:sp>
    </p:spTree>
    <p:extLst>
      <p:ext uri="{BB962C8B-B14F-4D97-AF65-F5344CB8AC3E}">
        <p14:creationId xmlns:p14="http://schemas.microsoft.com/office/powerpoint/2010/main" val="353459181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ad Adviso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6033F0-5FF5-D22F-C1BA-B751E07AA10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39085" y="2137223"/>
            <a:ext cx="2147798" cy="225123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9529E0A-008B-7F12-7793-AA82529663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39085" y="4559692"/>
            <a:ext cx="2147798" cy="319735"/>
          </a:xfrm>
          <a:prstGeom prst="rect">
            <a:avLst/>
          </a:prstGeom>
        </p:spPr>
        <p:txBody>
          <a:bodyPr/>
          <a:lstStyle>
            <a:lvl1pPr algn="ctr">
              <a:defRPr sz="1400" b="1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392FE3E-B7DE-D739-B27E-6FE7F77DE4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39085" y="4879427"/>
            <a:ext cx="2147798" cy="766462"/>
          </a:xfrm>
          <a:prstGeom prst="rect">
            <a:avLst/>
          </a:prstGeom>
        </p:spPr>
        <p:txBody>
          <a:bodyPr/>
          <a:lstStyle>
            <a:lvl1pPr algn="ctr">
              <a:defRPr sz="1400" b="0" i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Job title, job title, job title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 err="1"/>
              <a:t>etc</a:t>
            </a:r>
            <a:endParaRPr lang="en-GB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99ACCACD-BC07-CB8C-803B-CED6DDFFE50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880406" y="2137223"/>
            <a:ext cx="2147798" cy="225123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F04B83-B9CA-1B44-1C20-3003CB680B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0406" y="4559692"/>
            <a:ext cx="2147798" cy="319735"/>
          </a:xfrm>
          <a:prstGeom prst="rect">
            <a:avLst/>
          </a:prstGeom>
        </p:spPr>
        <p:txBody>
          <a:bodyPr/>
          <a:lstStyle>
            <a:lvl1pPr algn="ctr">
              <a:defRPr sz="1400" b="1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60A8EA1-E7A3-E764-CBBC-B483A8B94C4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80406" y="4879427"/>
            <a:ext cx="2147798" cy="766462"/>
          </a:xfrm>
          <a:prstGeom prst="rect">
            <a:avLst/>
          </a:prstGeom>
        </p:spPr>
        <p:txBody>
          <a:bodyPr/>
          <a:lstStyle>
            <a:lvl1pPr algn="ctr">
              <a:defRPr sz="1400" b="0" i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Job title, job title, job title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 err="1"/>
              <a:t>etc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2F2DC0-3B1B-3595-2C23-179A9D64BAE4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1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Lead Advisors</a:t>
            </a:r>
          </a:p>
        </p:txBody>
      </p:sp>
    </p:spTree>
    <p:extLst>
      <p:ext uri="{BB962C8B-B14F-4D97-AF65-F5344CB8AC3E}">
        <p14:creationId xmlns:p14="http://schemas.microsoft.com/office/powerpoint/2010/main" val="106808074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ad Adviso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6033F0-5FF5-D22F-C1BA-B751E07AA10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39085" y="2137223"/>
            <a:ext cx="2147798" cy="225123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9529E0A-008B-7F12-7793-AA82529663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39085" y="4559692"/>
            <a:ext cx="2147798" cy="319735"/>
          </a:xfrm>
          <a:prstGeom prst="rect">
            <a:avLst/>
          </a:prstGeom>
        </p:spPr>
        <p:txBody>
          <a:bodyPr/>
          <a:lstStyle>
            <a:lvl1pPr algn="ctr">
              <a:defRPr sz="1400" b="1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392FE3E-B7DE-D739-B27E-6FE7F77DE4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39085" y="4879427"/>
            <a:ext cx="2147798" cy="766462"/>
          </a:xfrm>
          <a:prstGeom prst="rect">
            <a:avLst/>
          </a:prstGeom>
        </p:spPr>
        <p:txBody>
          <a:bodyPr/>
          <a:lstStyle>
            <a:lvl1pPr algn="ctr">
              <a:defRPr sz="1400" b="0" i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Job title, job title, job title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 err="1"/>
              <a:t>etc</a:t>
            </a:r>
            <a:endParaRPr lang="en-GB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99ACCACD-BC07-CB8C-803B-CED6DDFFE50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880406" y="2137223"/>
            <a:ext cx="2147798" cy="225123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F04B83-B9CA-1B44-1C20-3003CB680B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0406" y="4559692"/>
            <a:ext cx="2147798" cy="319735"/>
          </a:xfrm>
          <a:prstGeom prst="rect">
            <a:avLst/>
          </a:prstGeom>
        </p:spPr>
        <p:txBody>
          <a:bodyPr/>
          <a:lstStyle>
            <a:lvl1pPr algn="ctr">
              <a:defRPr sz="1400" b="1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60A8EA1-E7A3-E764-CBBC-B483A8B94C4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80406" y="4879427"/>
            <a:ext cx="2147798" cy="766462"/>
          </a:xfrm>
          <a:prstGeom prst="rect">
            <a:avLst/>
          </a:prstGeom>
        </p:spPr>
        <p:txBody>
          <a:bodyPr/>
          <a:lstStyle>
            <a:lvl1pPr algn="ctr">
              <a:defRPr sz="1400" b="0" i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Job title, job title, job title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 err="1"/>
              <a:t>etc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2F2DC0-3B1B-3595-2C23-179A9D64BAE4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1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405500244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ho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6033F0-5FF5-D22F-C1BA-B751E07AA10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6996" y="1696129"/>
            <a:ext cx="1484341" cy="141686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9529E0A-008B-7F12-7793-AA82529663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268" y="3112989"/>
            <a:ext cx="2147798" cy="319735"/>
          </a:xfrm>
          <a:prstGeom prst="rect">
            <a:avLst/>
          </a:prstGeom>
        </p:spPr>
        <p:txBody>
          <a:bodyPr/>
          <a:lstStyle>
            <a:lvl1pPr algn="ctr">
              <a:defRPr sz="1400" b="1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392FE3E-B7DE-D739-B27E-6FE7F77DE4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5268" y="3432724"/>
            <a:ext cx="2147798" cy="443071"/>
          </a:xfrm>
          <a:prstGeom prst="rect">
            <a:avLst/>
          </a:prstGeom>
        </p:spPr>
        <p:txBody>
          <a:bodyPr/>
          <a:lstStyle>
            <a:lvl1pPr algn="ctr">
              <a:defRPr sz="1100" b="0" i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Job title, job title, job title</a:t>
            </a:r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AE8CCFD-AF0E-1947-22EF-E9C2B5E95F2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96522" y="1691816"/>
            <a:ext cx="1484341" cy="141686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19D8F27-F205-4E86-EF1D-48D7E00192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64794" y="3108676"/>
            <a:ext cx="2147798" cy="319735"/>
          </a:xfrm>
          <a:prstGeom prst="rect">
            <a:avLst/>
          </a:prstGeom>
        </p:spPr>
        <p:txBody>
          <a:bodyPr/>
          <a:lstStyle>
            <a:lvl1pPr algn="ctr">
              <a:defRPr sz="1400" b="1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2783CE7-91D8-7624-CB69-A24E65A613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4794" y="3428411"/>
            <a:ext cx="2147798" cy="443071"/>
          </a:xfrm>
          <a:prstGeom prst="rect">
            <a:avLst/>
          </a:prstGeom>
        </p:spPr>
        <p:txBody>
          <a:bodyPr/>
          <a:lstStyle>
            <a:lvl1pPr algn="ctr">
              <a:defRPr sz="1100" b="0" i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Job title, job title, job title</a:t>
            </a:r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F88ACB37-C758-CB3F-D203-9D9B3B164F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776047" y="1696129"/>
            <a:ext cx="1484341" cy="141686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6E28236C-B409-0364-120B-DE82977C40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44319" y="3112989"/>
            <a:ext cx="2147798" cy="319735"/>
          </a:xfrm>
          <a:prstGeom prst="rect">
            <a:avLst/>
          </a:prstGeom>
        </p:spPr>
        <p:txBody>
          <a:bodyPr/>
          <a:lstStyle>
            <a:lvl1pPr algn="ctr">
              <a:defRPr sz="1400" b="1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endParaRPr lang="en-GB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42D36FA-3739-E2F4-FF84-25F7F265EF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44319" y="3432724"/>
            <a:ext cx="2147798" cy="443071"/>
          </a:xfrm>
          <a:prstGeom prst="rect">
            <a:avLst/>
          </a:prstGeom>
        </p:spPr>
        <p:txBody>
          <a:bodyPr/>
          <a:lstStyle>
            <a:lvl1pPr algn="ctr">
              <a:defRPr sz="1100" b="0" i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Job title, job title, job title</a:t>
            </a:r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6E08F5B3-D895-E7E6-A26B-C8D61C524FD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255573" y="1691816"/>
            <a:ext cx="1484341" cy="141686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316B6EA-872C-BDFF-E6E0-C5F3C6BD3B8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23845" y="3108676"/>
            <a:ext cx="2147798" cy="319735"/>
          </a:xfrm>
          <a:prstGeom prst="rect">
            <a:avLst/>
          </a:prstGeom>
        </p:spPr>
        <p:txBody>
          <a:bodyPr/>
          <a:lstStyle>
            <a:lvl1pPr algn="ctr">
              <a:defRPr sz="1400" b="1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1B6FB07-F31C-8FBF-E8AC-1EB1B711B2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23845" y="3428411"/>
            <a:ext cx="2147798" cy="443071"/>
          </a:xfrm>
          <a:prstGeom prst="rect">
            <a:avLst/>
          </a:prstGeom>
        </p:spPr>
        <p:txBody>
          <a:bodyPr/>
          <a:lstStyle>
            <a:lvl1pPr algn="ctr">
              <a:defRPr sz="1100" b="0" i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Job title, job title, job title</a:t>
            </a:r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13FA5014-E943-7B2F-F1DC-44EB9CEAFB5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16996" y="4202082"/>
            <a:ext cx="1484341" cy="141686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0642A392-F14C-17B0-B856-613F8BD0B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5268" y="5618942"/>
            <a:ext cx="2147798" cy="319735"/>
          </a:xfrm>
          <a:prstGeom prst="rect">
            <a:avLst/>
          </a:prstGeom>
        </p:spPr>
        <p:txBody>
          <a:bodyPr/>
          <a:lstStyle>
            <a:lvl1pPr algn="ctr">
              <a:defRPr sz="1400" b="1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endParaRPr lang="en-GB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728644A8-DC53-6AD6-00E8-EABDB355D35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85268" y="5938677"/>
            <a:ext cx="2147798" cy="443071"/>
          </a:xfrm>
          <a:prstGeom prst="rect">
            <a:avLst/>
          </a:prstGeom>
        </p:spPr>
        <p:txBody>
          <a:bodyPr/>
          <a:lstStyle>
            <a:lvl1pPr algn="ctr">
              <a:defRPr sz="1100" b="0" i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Job title, job title, job title</a:t>
            </a:r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475B83E5-3DE6-0C64-2984-6648F5CC4EE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296522" y="4197769"/>
            <a:ext cx="1484341" cy="141686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0BA9E1EB-712C-6C21-2B5C-C9D29C61227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964794" y="5614629"/>
            <a:ext cx="2147798" cy="319735"/>
          </a:xfrm>
          <a:prstGeom prst="rect">
            <a:avLst/>
          </a:prstGeom>
        </p:spPr>
        <p:txBody>
          <a:bodyPr/>
          <a:lstStyle>
            <a:lvl1pPr algn="ctr">
              <a:defRPr sz="1400" b="1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endParaRPr lang="en-GB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CA561174-E13A-085F-4A95-25AA04AFA9E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964794" y="5934364"/>
            <a:ext cx="2147798" cy="443071"/>
          </a:xfrm>
          <a:prstGeom prst="rect">
            <a:avLst/>
          </a:prstGeom>
        </p:spPr>
        <p:txBody>
          <a:bodyPr/>
          <a:lstStyle>
            <a:lvl1pPr algn="ctr">
              <a:defRPr sz="1100" b="0" i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Job title, job title, job title</a:t>
            </a:r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B7D40E70-690B-7027-440A-885AEABA10B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776047" y="4202082"/>
            <a:ext cx="1484341" cy="141686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4BE0F664-0A2F-66BC-9E50-44FC39532DE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44319" y="5618942"/>
            <a:ext cx="2147798" cy="319735"/>
          </a:xfrm>
          <a:prstGeom prst="rect">
            <a:avLst/>
          </a:prstGeom>
        </p:spPr>
        <p:txBody>
          <a:bodyPr/>
          <a:lstStyle>
            <a:lvl1pPr algn="ctr">
              <a:defRPr sz="1400" b="1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endParaRPr lang="en-GB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5C8A719C-353B-032C-1664-834588B82E8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444319" y="5938677"/>
            <a:ext cx="2147798" cy="443071"/>
          </a:xfrm>
          <a:prstGeom prst="rect">
            <a:avLst/>
          </a:prstGeom>
        </p:spPr>
        <p:txBody>
          <a:bodyPr/>
          <a:lstStyle>
            <a:lvl1pPr algn="ctr">
              <a:defRPr sz="1100" b="0" i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Job title, job title, job title</a:t>
            </a:r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517E05AE-E48F-CCB4-8AC6-4C989796B1F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255573" y="4197769"/>
            <a:ext cx="1484341" cy="141686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6D872B96-2E18-95F2-B89B-6325F9DFC7D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23845" y="5614629"/>
            <a:ext cx="2147798" cy="319735"/>
          </a:xfrm>
          <a:prstGeom prst="rect">
            <a:avLst/>
          </a:prstGeom>
        </p:spPr>
        <p:txBody>
          <a:bodyPr/>
          <a:lstStyle>
            <a:lvl1pPr algn="ctr">
              <a:defRPr sz="1400" b="1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 </a:t>
            </a:r>
            <a:r>
              <a:rPr lang="en-US" dirty="0" err="1"/>
              <a:t>Name</a:t>
            </a:r>
            <a:endParaRPr lang="en-GB" dirty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E7EEFF3E-E362-2B8A-5328-BFF0A333C9D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23845" y="5934364"/>
            <a:ext cx="2147798" cy="443071"/>
          </a:xfrm>
          <a:prstGeom prst="rect">
            <a:avLst/>
          </a:prstGeom>
        </p:spPr>
        <p:txBody>
          <a:bodyPr/>
          <a:lstStyle>
            <a:lvl1pPr algn="ctr">
              <a:defRPr sz="1100" b="0" i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Job title, job title, job title</a:t>
            </a:r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79201A-2F51-AEE8-855D-9F89E56A4037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1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202097536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view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12FD0-50B1-0296-08D9-4C1A8601E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6" name="Title Text">
            <a:extLst>
              <a:ext uri="{FF2B5EF4-FFF2-40B4-BE49-F238E27FC236}">
                <a16:creationId xmlns:a16="http://schemas.microsoft.com/office/drawing/2014/main" id="{5016256A-A32A-FAE9-4D2B-EFB2F630B05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85268" y="476252"/>
            <a:ext cx="11226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sp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Course Name</a:t>
            </a:r>
            <a:endParaRPr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6033F0-5FF5-D22F-C1BA-B751E07AA10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66360" y="2200665"/>
            <a:ext cx="3244850" cy="33385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21FD7271-305D-44DA-27FF-662A98162A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169" y="2345796"/>
            <a:ext cx="2147798" cy="630317"/>
          </a:xfrm>
          <a:prstGeom prst="rect">
            <a:avLst/>
          </a:prstGeom>
        </p:spPr>
        <p:txBody>
          <a:bodyPr/>
          <a:lstStyle>
            <a:lvl1pPr algn="l">
              <a:defRPr sz="1400" b="0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Name, Job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C4A719D-0E01-ACEF-3A47-1DD6F925A0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58504" y="2333705"/>
            <a:ext cx="2147798" cy="630317"/>
          </a:xfrm>
          <a:prstGeom prst="rect">
            <a:avLst/>
          </a:prstGeom>
        </p:spPr>
        <p:txBody>
          <a:bodyPr/>
          <a:lstStyle>
            <a:lvl1pPr algn="l">
              <a:defRPr sz="1400" b="0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Name, Job 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56904A8-0ACB-8101-4DB3-6AD5E929C5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169" y="3204384"/>
            <a:ext cx="2147798" cy="630317"/>
          </a:xfrm>
          <a:prstGeom prst="rect">
            <a:avLst/>
          </a:prstGeom>
        </p:spPr>
        <p:txBody>
          <a:bodyPr/>
          <a:lstStyle>
            <a:lvl1pPr algn="l">
              <a:defRPr sz="1400" b="0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Name, Job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E5D3833-D9FB-449D-3639-D9638BD6A4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58504" y="3192293"/>
            <a:ext cx="2147798" cy="630317"/>
          </a:xfrm>
          <a:prstGeom prst="rect">
            <a:avLst/>
          </a:prstGeom>
        </p:spPr>
        <p:txBody>
          <a:bodyPr/>
          <a:lstStyle>
            <a:lvl1pPr algn="l">
              <a:defRPr sz="1400" b="0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Name, Job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AD3745F-B003-2891-3175-77C9C94CF2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9169" y="4050881"/>
            <a:ext cx="2147798" cy="630317"/>
          </a:xfrm>
          <a:prstGeom prst="rect">
            <a:avLst/>
          </a:prstGeom>
        </p:spPr>
        <p:txBody>
          <a:bodyPr/>
          <a:lstStyle>
            <a:lvl1pPr algn="l">
              <a:defRPr sz="1400" b="0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Name, Job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CCF639E-AB1F-66ED-5D35-7D80B53E30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8504" y="4038790"/>
            <a:ext cx="2147798" cy="630317"/>
          </a:xfrm>
          <a:prstGeom prst="rect">
            <a:avLst/>
          </a:prstGeom>
        </p:spPr>
        <p:txBody>
          <a:bodyPr/>
          <a:lstStyle>
            <a:lvl1pPr algn="l">
              <a:defRPr sz="1400" b="0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Name, Job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9DBBF575-BBAA-E293-2CB1-B53B2DF693C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9169" y="4909469"/>
            <a:ext cx="2147798" cy="630317"/>
          </a:xfrm>
          <a:prstGeom prst="rect">
            <a:avLst/>
          </a:prstGeom>
        </p:spPr>
        <p:txBody>
          <a:bodyPr/>
          <a:lstStyle>
            <a:lvl1pPr algn="l">
              <a:defRPr sz="1400" b="0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Name, Job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61A74BD-9752-3986-4D29-4D320E86CAF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58504" y="4897378"/>
            <a:ext cx="2147798" cy="630317"/>
          </a:xfrm>
          <a:prstGeom prst="rect">
            <a:avLst/>
          </a:prstGeom>
        </p:spPr>
        <p:txBody>
          <a:bodyPr/>
          <a:lstStyle>
            <a:lvl1pPr algn="l">
              <a:defRPr sz="1400" b="0" i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Name, Job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B0B7F4-26BB-6136-9308-9FB5DFD44B2B}"/>
              </a:ext>
            </a:extLst>
          </p:cNvPr>
          <p:cNvSpPr txBox="1"/>
          <p:nvPr userDrawn="1"/>
        </p:nvSpPr>
        <p:spPr>
          <a:xfrm>
            <a:off x="526172" y="960268"/>
            <a:ext cx="11226361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GB" sz="2600" b="0" i="0" u="none" strike="noStrike" cap="none" spc="0" normalizeH="0" baseline="0" dirty="0">
                <a:ln>
                  <a:noFill/>
                </a:ln>
                <a:solidFill>
                  <a:srgbClr val="001A69"/>
                </a:solidFill>
                <a:effectLst/>
                <a:uFillTx/>
                <a:ea typeface="Helvetica Neue"/>
                <a:cs typeface="Helvetica Neue"/>
                <a:sym typeface="Helvetica Neue"/>
              </a:rPr>
              <a:t>Reviewers</a:t>
            </a:r>
          </a:p>
        </p:txBody>
      </p:sp>
    </p:spTree>
    <p:extLst>
      <p:ext uri="{BB962C8B-B14F-4D97-AF65-F5344CB8AC3E}">
        <p14:creationId xmlns:p14="http://schemas.microsoft.com/office/powerpoint/2010/main" val="135682802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85268" y="476252"/>
            <a:ext cx="11190861" cy="576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rmAutofit/>
          </a:bodyPr>
          <a:lstStyle/>
          <a:p>
            <a:r>
              <a:rPr dirty="0"/>
              <a:t>Title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69A453-6D04-CF1F-BEAC-7225852DE3C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2575" y="6276817"/>
            <a:ext cx="242470" cy="34271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D47414F-DC79-0B35-EAEC-124978098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A48BF41-7861-A14A-919F-1EC66C88ACC5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B042BA5-C107-C3BB-E829-D16437D40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527AA4-5043-34D5-7DA1-2F8DC59CE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603619A-2D20-3945-AA97-5E3E4F149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1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5" r:id="rId3"/>
    <p:sldLayoutId id="2147483694" r:id="rId4"/>
    <p:sldLayoutId id="2147483696" r:id="rId5"/>
    <p:sldLayoutId id="2147483697" r:id="rId6"/>
    <p:sldLayoutId id="2147483707" r:id="rId7"/>
    <p:sldLayoutId id="2147483698" r:id="rId8"/>
    <p:sldLayoutId id="2147483699" r:id="rId9"/>
    <p:sldLayoutId id="2147483700" r:id="rId10"/>
    <p:sldLayoutId id="2147483701" r:id="rId11"/>
    <p:sldLayoutId id="2147483709" r:id="rId12"/>
    <p:sldLayoutId id="2147483710" r:id="rId13"/>
    <p:sldLayoutId id="2147483708" r:id="rId14"/>
    <p:sldLayoutId id="2147483702" r:id="rId15"/>
    <p:sldLayoutId id="2147483703" r:id="rId16"/>
    <p:sldLayoutId id="2147483704" r:id="rId17"/>
    <p:sldLayoutId id="2147483705" r:id="rId18"/>
    <p:sldLayoutId id="2147483690" r:id="rId19"/>
    <p:sldLayoutId id="2147483706" r:id="rId20"/>
    <p:sldLayoutId id="2147483678" r:id="rId21"/>
    <p:sldLayoutId id="2147483691" r:id="rId22"/>
  </p:sldLayoutIdLst>
  <p:transition spd="med"/>
  <p:hf sldNum="0" hdr="0" dt="0"/>
  <p:txStyles>
    <p:titleStyle>
      <a:lvl1pPr marL="0" marR="0" indent="0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2"/>
          </a:solidFill>
          <a:uFillTx/>
          <a:latin typeface="+mj-lt"/>
          <a:ea typeface="+mn-ea"/>
          <a:cs typeface="+mn-cs"/>
          <a:sym typeface="Klarheit Kurrent TRIAL Extrabold"/>
        </a:defRPr>
      </a:lvl1pPr>
      <a:lvl2pPr marL="0" marR="0" indent="228577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2pPr>
      <a:lvl3pPr marL="0" marR="0" indent="457154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3pPr>
      <a:lvl4pPr marL="0" marR="0" indent="685731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4pPr>
      <a:lvl5pPr marL="0" marR="0" indent="914309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5pPr>
      <a:lvl6pPr marL="0" marR="0" indent="1142886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6pPr>
      <a:lvl7pPr marL="0" marR="0" indent="1371463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7pPr>
      <a:lvl8pPr marL="0" marR="0" indent="1600040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8pPr>
      <a:lvl9pPr marL="0" marR="0" indent="1828617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FFA316"/>
          </a:solidFill>
          <a:uFillTx/>
          <a:latin typeface="+mn-lt"/>
          <a:ea typeface="+mn-ea"/>
          <a:cs typeface="+mn-cs"/>
          <a:sym typeface="Klarheit Kurrent TRIAL Extrabold"/>
        </a:defRPr>
      </a:lvl9pPr>
    </p:titleStyle>
    <p:bodyStyle>
      <a:lvl1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1pPr>
      <a:lvl2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2pPr>
      <a:lvl3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3pPr>
      <a:lvl4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4pPr>
      <a:lvl5pPr marL="0" marR="0" indent="0" algn="l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>
              <a:lumMod val="50000"/>
            </a:schemeClr>
          </a:solidFill>
          <a:uFillTx/>
          <a:latin typeface="+mn-lt"/>
          <a:ea typeface="+mn-ea"/>
          <a:cs typeface="+mn-cs"/>
          <a:sym typeface="Klarheit Kurrent TRIAL Extrabold"/>
        </a:defRPr>
      </a:lvl5pPr>
      <a:lvl6pPr marL="0" marR="0" indent="177782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6pPr>
      <a:lvl7pPr marL="0" marR="0" indent="355564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7pPr>
      <a:lvl8pPr marL="0" marR="0" indent="533347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8pPr>
      <a:lvl9pPr marL="0" marR="0" indent="711129" algn="l" defTabSz="41270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Klarheit Kurrent TRIAL Extrabold"/>
        </a:defRPr>
      </a:lvl9pPr>
    </p:bodyStyle>
    <p:otherStyle>
      <a:lvl1pPr marL="0" marR="0" indent="0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577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154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731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309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2886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463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040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617" algn="ctr" defTabSz="4127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orient="horz" pos="300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61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resources.sagepub.com/epigeum/research/mentoring" TargetMode="Externa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418518E-D237-8C9D-EB5B-304729064E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1556" y="4118186"/>
            <a:ext cx="3961111" cy="822269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9132799-36A7-F9BE-152E-60E813249E84}"/>
              </a:ext>
            </a:extLst>
          </p:cNvPr>
          <p:cNvSpPr txBox="1">
            <a:spLocks/>
          </p:cNvSpPr>
          <p:nvPr/>
        </p:nvSpPr>
        <p:spPr>
          <a:xfrm>
            <a:off x="479362" y="4180087"/>
            <a:ext cx="5113885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b" anchorCtr="0">
            <a:spAutoFit/>
          </a:bodyPr>
          <a:lstStyle>
            <a:lvl1pPr marL="251329" marR="0" indent="-251329" algn="l" defTabSz="412709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2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Klarheit Grotesk Book"/>
                <a:cs typeface="Klarheit Grotesk Book"/>
                <a:sym typeface="Klarheit Grotesk TRIAL Book"/>
              </a:defRPr>
            </a:lvl1pPr>
            <a:lvl2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bg2">
                    <a:lumMod val="1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bg2">
                    <a:lumMod val="1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>
                    <a:lumMod val="1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2">
                    <a:lumMod val="1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77782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35556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53334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71112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pPr marL="0" indent="0">
              <a:lnSpc>
                <a:spcPts val="48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88D1F4"/>
                </a:solidFill>
                <a:latin typeface="+mj-lt"/>
              </a:rPr>
              <a:t>Transforming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 higher education training</a:t>
            </a:r>
          </a:p>
        </p:txBody>
      </p:sp>
    </p:spTree>
    <p:extLst>
      <p:ext uri="{BB962C8B-B14F-4D97-AF65-F5344CB8AC3E}">
        <p14:creationId xmlns:p14="http://schemas.microsoft.com/office/powerpoint/2010/main" val="404068026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E99B-1016-9962-FAB7-7F0F84273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Mastering Mentoring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92767C-A90D-0509-B729-E2DC8AF70F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200" i="1" dirty="0"/>
              <a:t>By the end of the program learners will:</a:t>
            </a:r>
            <a:endParaRPr lang="en-GB" sz="2200" dirty="0"/>
          </a:p>
          <a:p>
            <a:pPr marL="0" indent="0">
              <a:buNone/>
            </a:pPr>
            <a:endParaRPr lang="en-GB" i="1" dirty="0"/>
          </a:p>
          <a:p>
            <a:pPr marL="638175" lvl="1">
              <a:lnSpc>
                <a:spcPct val="115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Have a good understanding of what constitutes an effective and productive mentoring relationship and how to cultivate one.</a:t>
            </a:r>
          </a:p>
          <a:p>
            <a:pPr marL="638175" lvl="1">
              <a:lnSpc>
                <a:spcPct val="115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Have improved communication skills including giving feedback, active listening and communicating across cultural differences.</a:t>
            </a:r>
          </a:p>
          <a:p>
            <a:pPr marL="638175" lvl="1">
              <a:lnSpc>
                <a:spcPct val="115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Be confident that they can conduct mentoring relationships safely and ethically and will have an awareness of safeguarding.</a:t>
            </a:r>
          </a:p>
          <a:p>
            <a:pPr marL="638175" lvl="1">
              <a:lnSpc>
                <a:spcPct val="115000"/>
              </a:lnSpc>
              <a:spcAft>
                <a:spcPts val="400"/>
              </a:spcAft>
              <a:buFont typeface="+mj-lt"/>
              <a:buAutoNum type="arabicPeriod"/>
            </a:pP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Have increased efficacy in reflective practice, goal setting and development planning.</a:t>
            </a:r>
          </a:p>
        </p:txBody>
      </p:sp>
    </p:spTree>
    <p:extLst>
      <p:ext uri="{BB962C8B-B14F-4D97-AF65-F5344CB8AC3E}">
        <p14:creationId xmlns:p14="http://schemas.microsoft.com/office/powerpoint/2010/main" val="23246793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8DDF-8935-EB1B-86D6-6599231F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Mastering Mentoring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025B29-1E7F-1444-5435-FC6CC7594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996867"/>
              </p:ext>
            </p:extLst>
          </p:nvPr>
        </p:nvGraphicFramePr>
        <p:xfrm>
          <a:off x="573348" y="1545581"/>
          <a:ext cx="5265606" cy="478526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92655">
                  <a:extLst>
                    <a:ext uri="{9D8B030D-6E8A-4147-A177-3AD203B41FA5}">
                      <a16:colId xmlns:a16="http://schemas.microsoft.com/office/drawing/2014/main" val="1831127002"/>
                    </a:ext>
                  </a:extLst>
                </a:gridCol>
                <a:gridCol w="3672951">
                  <a:extLst>
                    <a:ext uri="{9D8B030D-6E8A-4147-A177-3AD203B41FA5}">
                      <a16:colId xmlns:a16="http://schemas.microsoft.com/office/drawing/2014/main" val="2967790955"/>
                    </a:ext>
                  </a:extLst>
                </a:gridCol>
              </a:tblGrid>
              <a:tr h="15590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For Mentors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940214"/>
                  </a:ext>
                </a:extLst>
              </a:tr>
              <a:tr h="732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Introduction to mentoring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What is mentoring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Phases of mentoring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Reciprocity in mentoring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Qualities and skills of effective mentors</a:t>
                      </a:r>
                      <a:endParaRPr lang="en-GB" sz="11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extLst>
                  <a:ext uri="{0D108BD9-81ED-4DB2-BD59-A6C34878D82A}">
                    <a16:rowId xmlns:a16="http://schemas.microsoft.com/office/drawing/2014/main" val="3590723093"/>
                  </a:ext>
                </a:extLst>
              </a:tr>
              <a:tr h="672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Roles and responsibilities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Roles and support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Structured vs. unstructured mentoring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How a mentor can support career development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Contextual awareness in mentoring</a:t>
                      </a:r>
                      <a:endParaRPr lang="en-GB" sz="11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extLst>
                  <a:ext uri="{0D108BD9-81ED-4DB2-BD59-A6C34878D82A}">
                    <a16:rowId xmlns:a16="http://schemas.microsoft.com/office/drawing/2014/main" val="3165011088"/>
                  </a:ext>
                </a:extLst>
              </a:tr>
              <a:tr h="711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Developing a mentoring plan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Aligning goals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Identifying</a:t>
                      </a:r>
                      <a:r>
                        <a:rPr lang="en-US" sz="1100" b="0" dirty="0">
                          <a:effectLst/>
                          <a:latin typeface="+mn-lt"/>
                        </a:rPr>
                        <a:t> opportunities and resources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Mentoring agreements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Resolving disagreements</a:t>
                      </a:r>
                      <a:endParaRPr lang="en-GB" sz="11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extLst>
                  <a:ext uri="{0D108BD9-81ED-4DB2-BD59-A6C34878D82A}">
                    <a16:rowId xmlns:a16="http://schemas.microsoft.com/office/drawing/2014/main" val="3203813334"/>
                  </a:ext>
                </a:extLst>
              </a:tr>
              <a:tr h="907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Establishing relationships, building rapport and developing trust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How to develop positive relationships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Building rapport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Emotional intelligence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Strategies for growing trust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Constructive feedback</a:t>
                      </a:r>
                      <a:endParaRPr lang="en-GB" sz="1100" b="0" dirty="0">
                        <a:effectLst/>
                        <a:latin typeface="+mn-lt"/>
                      </a:endParaRPr>
                    </a:p>
                  </a:txBody>
                  <a:tcPr marL="30422" marR="30422" marT="0" marB="0"/>
                </a:tc>
                <a:extLst>
                  <a:ext uri="{0D108BD9-81ED-4DB2-BD59-A6C34878D82A}">
                    <a16:rowId xmlns:a16="http://schemas.microsoft.com/office/drawing/2014/main" val="2554654071"/>
                  </a:ext>
                </a:extLst>
              </a:tr>
              <a:tr h="733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Mentoring across difference</a:t>
                      </a:r>
                    </a:p>
                  </a:txBody>
                  <a:tcPr marL="30422" marR="30422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is mentoring across difference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Awareness of self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Creating safety in relationships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Communicating meaningfully</a:t>
                      </a:r>
                      <a:endParaRPr lang="en-GB" sz="11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extLst>
                  <a:ext uri="{0D108BD9-81ED-4DB2-BD59-A6C34878D82A}">
                    <a16:rowId xmlns:a16="http://schemas.microsoft.com/office/drawing/2014/main" val="1300665724"/>
                  </a:ext>
                </a:extLst>
              </a:tr>
              <a:tr h="793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Navigating challenges in mentoring</a:t>
                      </a:r>
                    </a:p>
                  </a:txBody>
                  <a:tcPr marL="30422" marR="30422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Deepening understanding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Increasing collaboration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Navigating the unexpected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Helping mentees to adapt to change</a:t>
                      </a:r>
                      <a:endParaRPr lang="en-GB" sz="1100" b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extLst>
                  <a:ext uri="{0D108BD9-81ED-4DB2-BD59-A6C34878D82A}">
                    <a16:rowId xmlns:a16="http://schemas.microsoft.com/office/drawing/2014/main" val="344788074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DD5674-1985-A466-397C-DC1E073F9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89308"/>
              </p:ext>
            </p:extLst>
          </p:nvPr>
        </p:nvGraphicFramePr>
        <p:xfrm>
          <a:off x="6353047" y="1545581"/>
          <a:ext cx="5265605" cy="476641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70454">
                  <a:extLst>
                    <a:ext uri="{9D8B030D-6E8A-4147-A177-3AD203B41FA5}">
                      <a16:colId xmlns:a16="http://schemas.microsoft.com/office/drawing/2014/main" val="587798079"/>
                    </a:ext>
                  </a:extLst>
                </a:gridCol>
                <a:gridCol w="3695151">
                  <a:extLst>
                    <a:ext uri="{9D8B030D-6E8A-4147-A177-3AD203B41FA5}">
                      <a16:colId xmlns:a16="http://schemas.microsoft.com/office/drawing/2014/main" val="1018791555"/>
                    </a:ext>
                  </a:extLst>
                </a:gridCol>
              </a:tblGrid>
              <a:tr h="16749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For Mentees 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30422" marR="30422" marT="0" marB="0"/>
                </a:tc>
                <a:extLst>
                  <a:ext uri="{0D108BD9-81ED-4DB2-BD59-A6C34878D82A}">
                    <a16:rowId xmlns:a16="http://schemas.microsoft.com/office/drawing/2014/main" val="1582119750"/>
                  </a:ext>
                </a:extLst>
              </a:tr>
              <a:tr h="7492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Introduction to mentoring</a:t>
                      </a:r>
                    </a:p>
                  </a:txBody>
                  <a:tcPr marL="30422" marR="30422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What is mentoring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What makes mentoring effective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Mentoring models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Types of mentoring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extLst>
                  <a:ext uri="{0D108BD9-81ED-4DB2-BD59-A6C34878D82A}">
                    <a16:rowId xmlns:a16="http://schemas.microsoft.com/office/drawing/2014/main" val="876057130"/>
                  </a:ext>
                </a:extLst>
              </a:tr>
              <a:tr h="764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+mn-lt"/>
                        </a:rPr>
                        <a:t>Roles and responsibilities</a:t>
                      </a:r>
                      <a:endParaRPr lang="en-GB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How to find a mentor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Establishing shared expectations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Mentoring up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How a mentor can support career development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extLst>
                  <a:ext uri="{0D108BD9-81ED-4DB2-BD59-A6C34878D82A}">
                    <a16:rowId xmlns:a16="http://schemas.microsoft.com/office/drawing/2014/main" val="998117421"/>
                  </a:ext>
                </a:extLst>
              </a:tr>
              <a:tr h="948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Developing a mentoring plan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Identifying goals</a:t>
                      </a:r>
                      <a:br>
                        <a:rPr lang="en-US" sz="1100" dirty="0">
                          <a:effectLst/>
                          <a:latin typeface="+mn-lt"/>
                        </a:rPr>
                      </a:br>
                      <a:r>
                        <a:rPr lang="en-US" sz="1100" dirty="0">
                          <a:effectLst/>
                          <a:latin typeface="+mn-lt"/>
                        </a:rPr>
                        <a:t>Identifying opportunities and resources</a:t>
                      </a:r>
                      <a:br>
                        <a:rPr lang="en-US" sz="1100" dirty="0">
                          <a:effectLst/>
                          <a:latin typeface="+mn-lt"/>
                        </a:rPr>
                      </a:br>
                      <a:r>
                        <a:rPr lang="en-US" sz="1100" dirty="0">
                          <a:effectLst/>
                          <a:latin typeface="+mn-lt"/>
                        </a:rPr>
                        <a:t>Aligning Expectations</a:t>
                      </a:r>
                      <a:br>
                        <a:rPr lang="en-US" sz="1100" dirty="0">
                          <a:effectLst/>
                          <a:latin typeface="+mn-lt"/>
                        </a:rPr>
                      </a:br>
                      <a:r>
                        <a:rPr lang="en-US" sz="1100" dirty="0">
                          <a:effectLst/>
                          <a:latin typeface="+mn-lt"/>
                        </a:rPr>
                        <a:t>Mentoring agreements</a:t>
                      </a:r>
                      <a:br>
                        <a:rPr lang="en-US" sz="1100" dirty="0">
                          <a:effectLst/>
                          <a:latin typeface="+mn-lt"/>
                        </a:rPr>
                      </a:br>
                      <a:r>
                        <a:rPr lang="en-US" sz="1100" dirty="0">
                          <a:effectLst/>
                          <a:latin typeface="+mn-lt"/>
                        </a:rPr>
                        <a:t>Resolving disagreements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extLst>
                  <a:ext uri="{0D108BD9-81ED-4DB2-BD59-A6C34878D82A}">
                    <a16:rowId xmlns:a16="http://schemas.microsoft.com/office/drawing/2014/main" val="273962149"/>
                  </a:ext>
                </a:extLst>
              </a:tr>
              <a:tr h="8056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Establishing relationships, building rapport and developing trust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How to develop positive relationships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Building rapport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Emotional intelligence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Strategies for growing trust</a:t>
                      </a:r>
                    </a:p>
                  </a:txBody>
                  <a:tcPr marL="30422" marR="30422" marT="0" marB="0"/>
                </a:tc>
                <a:extLst>
                  <a:ext uri="{0D108BD9-81ED-4DB2-BD59-A6C34878D82A}">
                    <a16:rowId xmlns:a16="http://schemas.microsoft.com/office/drawing/2014/main" val="4284126618"/>
                  </a:ext>
                </a:extLst>
              </a:tr>
              <a:tr h="569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</a:rPr>
                        <a:t>Building your mentoring network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Where to find a mentor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approach mentors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Moving on from a mentoring relationship</a:t>
                      </a:r>
                    </a:p>
                  </a:txBody>
                  <a:tcPr marL="30422" marR="30422" marT="0" marB="0"/>
                </a:tc>
                <a:extLst>
                  <a:ext uri="{0D108BD9-81ED-4DB2-BD59-A6C34878D82A}">
                    <a16:rowId xmlns:a16="http://schemas.microsoft.com/office/drawing/2014/main" val="1163423788"/>
                  </a:ext>
                </a:extLst>
              </a:tr>
              <a:tr h="7222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Becoming a mentor</a:t>
                      </a:r>
                    </a:p>
                  </a:txBody>
                  <a:tcPr marL="30422" marR="30422" marT="0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 mentor skills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Things to avoid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Mentoring roles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buFont typeface="Sage Peak" pitchFamily="50" charset="0"/>
                        <a:buNone/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Continuing developing for mentoring</a:t>
                      </a:r>
                      <a:endParaRPr lang="en-GB" sz="1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422" marR="30422" marT="0" marB="0"/>
                </a:tc>
                <a:extLst>
                  <a:ext uri="{0D108BD9-81ED-4DB2-BD59-A6C34878D82A}">
                    <a16:rowId xmlns:a16="http://schemas.microsoft.com/office/drawing/2014/main" val="1599197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98932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16010-20A5-0503-DE7E-767747264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C4601-5737-23BB-6BB8-F6E4B313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68" y="476252"/>
            <a:ext cx="11226361" cy="545790"/>
          </a:xfrm>
        </p:spPr>
        <p:txBody>
          <a:bodyPr anchor="t">
            <a:normAutofit/>
          </a:bodyPr>
          <a:lstStyle/>
          <a:p>
            <a:r>
              <a:rPr lang="en-GB" sz="3200" dirty="0"/>
              <a:t>Mastering Mentoring</a:t>
            </a:r>
            <a:endParaRPr lang="en-GB" sz="33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04510B6-4C8F-7396-7A0A-2B460B3444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8468" y="1000335"/>
            <a:ext cx="11226361" cy="452432"/>
          </a:xfrm>
        </p:spPr>
        <p:txBody>
          <a:bodyPr/>
          <a:lstStyle/>
          <a:p>
            <a:r>
              <a:rPr lang="en-GB" b="1" dirty="0">
                <a:solidFill>
                  <a:srgbClr val="001A69"/>
                </a:solidFill>
                <a:ea typeface="Helvetica Neue"/>
                <a:cs typeface="Helvetica Neue"/>
                <a:sym typeface="Helvetica Neue"/>
              </a:rPr>
              <a:t>Screens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1F698-6B76-639D-EDC7-AF63B2EDF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320" y="1546125"/>
            <a:ext cx="4142774" cy="5109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E3343-28C0-061C-D2B3-97927E256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29" y="1546125"/>
            <a:ext cx="4252361" cy="522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9737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5F251FE-B381-0F08-7DF8-430804DF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68" y="476252"/>
            <a:ext cx="11226361" cy="545790"/>
          </a:xfrm>
        </p:spPr>
        <p:txBody>
          <a:bodyPr/>
          <a:lstStyle/>
          <a:p>
            <a:r>
              <a:rPr lang="en-GB" dirty="0"/>
              <a:t>Mastering Mentoring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5EF6D11-3261-138C-0A53-1C87B3C7CE3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5267" y="1921150"/>
            <a:ext cx="7382023" cy="410518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Mastering Mentoring </a:t>
            </a:r>
            <a:r>
              <a:rPr lang="en-US" sz="3200" dirty="0"/>
              <a:t>is hosted on Epigeum’s dedicated online platform and is accompanied by an Instructor Manual, as well as other resources to support you in implementing and promoting the program at your institution.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Graphic 8" descr="Lightbulb with solid fill">
            <a:extLst>
              <a:ext uri="{FF2B5EF4-FFF2-40B4-BE49-F238E27FC236}">
                <a16:creationId xmlns:a16="http://schemas.microsoft.com/office/drawing/2014/main" id="{D64374C7-00CE-B0A3-6B7D-C884BBB983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30241" y="2427164"/>
            <a:ext cx="2487283" cy="248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151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C6ECC9-D5DE-28D4-FEC7-463B6D8AA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730" y="5008712"/>
            <a:ext cx="4747889" cy="1131887"/>
          </a:xfrm>
        </p:spPr>
        <p:txBody>
          <a:bodyPr/>
          <a:lstStyle/>
          <a:p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https://learningresources.sagepub.com/epigeum/research/mentoring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251508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05066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94FEF-0C9D-9E06-0DC5-F192E4BB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Mastering Mentoring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E2B66-5460-C8F4-8E0F-AC1EEBA94DE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sz="2000" dirty="0"/>
              <a:t>The </a:t>
            </a:r>
            <a:r>
              <a:rPr lang="en-US" sz="2000" i="1" dirty="0"/>
              <a:t>Mastering Mentoring </a:t>
            </a:r>
            <a:r>
              <a:rPr lang="en-US" sz="2000" dirty="0"/>
              <a:t>program</a:t>
            </a:r>
            <a:r>
              <a:rPr lang="en-US" sz="2000" i="1" dirty="0"/>
              <a:t> </a:t>
            </a:r>
            <a:r>
              <a:rPr lang="en-US" sz="2000" dirty="0"/>
              <a:t>helps institutions strengthen mentoring culture by supporting mentors and mentees to build effective, inclusive and rewarding relationships.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Through dedicated pathways for mentors and mentees, participants develop practical skills in active listening, feedback, reflection and goal setting - building confidence and supporting professional growth across the research community.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3CCC6-032D-E5B6-DFA0-CFC0B842A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94"/>
          <a:stretch/>
        </p:blipFill>
        <p:spPr>
          <a:xfrm>
            <a:off x="7398892" y="2455503"/>
            <a:ext cx="3609639" cy="2297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E8BA36-2A9E-D8F8-C1E5-A53AFA33E1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37" r="8837"/>
          <a:stretch/>
        </p:blipFill>
        <p:spPr>
          <a:xfrm>
            <a:off x="7386621" y="2454726"/>
            <a:ext cx="3609639" cy="23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8515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37BC-F01E-CEA4-BDEC-704A5E30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68" y="476252"/>
            <a:ext cx="11226361" cy="545790"/>
          </a:xfrm>
        </p:spPr>
        <p:txBody>
          <a:bodyPr anchor="t">
            <a:normAutofit/>
          </a:bodyPr>
          <a:lstStyle/>
          <a:p>
            <a:r>
              <a:rPr lang="en-GB" sz="3200" dirty="0"/>
              <a:t>Mastering Mentoring</a:t>
            </a:r>
            <a:endParaRPr lang="en-GB" sz="33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C4DF10C-A367-FB48-4CC4-347E797FD0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8468" y="1000335"/>
            <a:ext cx="11226361" cy="424732"/>
          </a:xfrm>
        </p:spPr>
        <p:txBody>
          <a:bodyPr/>
          <a:lstStyle/>
          <a:p>
            <a:r>
              <a:rPr lang="en-GB" sz="2400" b="1">
                <a:solidFill>
                  <a:srgbClr val="001A69"/>
                </a:solidFill>
                <a:ea typeface="Helvetica Neue"/>
                <a:cs typeface="Helvetica Neue"/>
                <a:sym typeface="Helvetica Neue"/>
              </a:rPr>
              <a:t>Key Benefits</a:t>
            </a:r>
            <a:endParaRPr lang="en-GB" sz="2400" b="1" dirty="0">
              <a:solidFill>
                <a:srgbClr val="001A69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B4BFE5B-72B2-4187-D930-C0D5C2997346}"/>
              </a:ext>
            </a:extLst>
          </p:cNvPr>
          <p:cNvSpPr txBox="1">
            <a:spLocks/>
          </p:cNvSpPr>
          <p:nvPr/>
        </p:nvSpPr>
        <p:spPr>
          <a:xfrm>
            <a:off x="743544" y="1546125"/>
            <a:ext cx="6574148" cy="1310553"/>
          </a:xfrm>
          <a:prstGeom prst="rect">
            <a:avLst/>
          </a:prstGeom>
        </p:spPr>
        <p:txBody>
          <a:bodyPr/>
          <a:lstStyle>
            <a:lvl1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1pPr>
            <a:lvl2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77782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35556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53334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71112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kern="0" dirty="0"/>
              <a:t>Flexible short modules: </a:t>
            </a:r>
            <a:r>
              <a:rPr lang="en-US" sz="2000" kern="0" dirty="0"/>
              <a:t>enabling busy researchers to dip in and out according to their needs</a:t>
            </a:r>
            <a:br>
              <a:rPr lang="en-US" sz="2000" kern="0" dirty="0"/>
            </a:br>
            <a:endParaRPr lang="en-US" sz="2000" kern="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kern="0" dirty="0"/>
              <a:t>Real life examples and case studies: </a:t>
            </a:r>
            <a:r>
              <a:rPr lang="en-US" sz="2000" kern="0" dirty="0"/>
              <a:t>inspiring stories and video interviews representing a range of researchers from diverse disciplines and different career stages</a:t>
            </a:r>
            <a:br>
              <a:rPr lang="en-US" sz="2000" kern="0" dirty="0"/>
            </a:br>
            <a:endParaRPr lang="en-US" sz="2000" kern="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kern="0" dirty="0"/>
              <a:t>Downloadable</a:t>
            </a:r>
            <a:r>
              <a:rPr lang="en-US" sz="2000" b="1" kern="0" dirty="0"/>
              <a:t> conversation guides and reflective activities</a:t>
            </a:r>
            <a:r>
              <a:rPr lang="en-US" sz="2000" kern="0" dirty="0"/>
              <a:t>: establish effective meeting dynamics</a:t>
            </a:r>
            <a:br>
              <a:rPr lang="en-US" sz="2000" kern="0" dirty="0"/>
            </a:br>
            <a:endParaRPr lang="en-US" sz="2000" kern="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1" kern="0" dirty="0"/>
              <a:t>Dedicated content pathways</a:t>
            </a:r>
            <a:r>
              <a:rPr lang="en-US" sz="2000" kern="0" dirty="0"/>
              <a:t> for both mentor and mentees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A6368-AA76-4BBA-9B82-73CA85B967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08" r="22108"/>
          <a:stretch/>
        </p:blipFill>
        <p:spPr>
          <a:xfrm>
            <a:off x="7317692" y="1453747"/>
            <a:ext cx="4465407" cy="440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34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58E-97E2-805B-9637-CD9CF303C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Mastering Mentoring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6D153-D393-B90D-B4CB-65B5F204E9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079492" y="2406781"/>
            <a:ext cx="1358900" cy="1026386"/>
          </a:xfrm>
        </p:spPr>
        <p:txBody>
          <a:bodyPr/>
          <a:lstStyle/>
          <a:p>
            <a:endParaRPr lang="en-GB" sz="1500" dirty="0"/>
          </a:p>
          <a:p>
            <a:r>
              <a:rPr lang="en-GB" sz="1500" dirty="0"/>
              <a:t>Introduction to Mentoring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EEB00-EA62-95F9-2966-A63D6A14922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4725" y="2406781"/>
            <a:ext cx="1495076" cy="1026386"/>
          </a:xfrm>
        </p:spPr>
        <p:txBody>
          <a:bodyPr/>
          <a:lstStyle/>
          <a:p>
            <a:br>
              <a:rPr lang="en-GB" sz="1500" dirty="0"/>
            </a:br>
            <a:r>
              <a:rPr lang="en-GB" sz="1500" dirty="0"/>
              <a:t>Roles and responsibilities</a:t>
            </a:r>
          </a:p>
          <a:p>
            <a:endParaRPr lang="en-GB" sz="1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B54602-18A6-1A09-A983-C37CA952512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77726" y="2406781"/>
            <a:ext cx="1495076" cy="1026386"/>
          </a:xfrm>
        </p:spPr>
        <p:txBody>
          <a:bodyPr/>
          <a:lstStyle/>
          <a:p>
            <a:endParaRPr lang="en-GB" sz="1500" dirty="0"/>
          </a:p>
          <a:p>
            <a:r>
              <a:rPr lang="en-GB" sz="1500" dirty="0"/>
              <a:t>Developing a mentoring plan</a:t>
            </a:r>
          </a:p>
          <a:p>
            <a:endParaRPr lang="en-GB" sz="1500" dirty="0"/>
          </a:p>
          <a:p>
            <a:endParaRPr lang="en-GB" sz="15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97644B-12BF-C6D7-F1B8-77034A47E61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870915" y="4973013"/>
            <a:ext cx="1838131" cy="1026386"/>
          </a:xfrm>
        </p:spPr>
        <p:txBody>
          <a:bodyPr/>
          <a:lstStyle/>
          <a:p>
            <a:r>
              <a:rPr lang="en-US" sz="1500" dirty="0"/>
              <a:t>Establishing relationships, building rapport and developing trust</a:t>
            </a:r>
            <a:endParaRPr lang="en-GB" sz="1500" dirty="0"/>
          </a:p>
          <a:p>
            <a:endParaRPr lang="en-GB" sz="15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5F55BF-CB5D-B31F-1562-4D8E3B1C19B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25673" y="5157679"/>
            <a:ext cx="1358900" cy="1026386"/>
          </a:xfrm>
        </p:spPr>
        <p:txBody>
          <a:bodyPr/>
          <a:lstStyle/>
          <a:p>
            <a:r>
              <a:rPr lang="en-GB" sz="1500" dirty="0"/>
              <a:t>Mentoring across difference</a:t>
            </a:r>
          </a:p>
          <a:p>
            <a:endParaRPr lang="en-GB" sz="15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4CFE40-9354-4247-ED73-71F7EE292BC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7561" y="5139017"/>
            <a:ext cx="1358900" cy="1026386"/>
          </a:xfrm>
        </p:spPr>
        <p:txBody>
          <a:bodyPr/>
          <a:lstStyle/>
          <a:p>
            <a:r>
              <a:rPr lang="en-GB" sz="1500" dirty="0"/>
              <a:t>Navigating challenges in mentoring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D702D-E114-3108-BC7B-4EA9022D7FBE}"/>
              </a:ext>
            </a:extLst>
          </p:cNvPr>
          <p:cNvSpPr txBox="1"/>
          <p:nvPr/>
        </p:nvSpPr>
        <p:spPr>
          <a:xfrm>
            <a:off x="1272081" y="4973013"/>
            <a:ext cx="20682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1A69"/>
                </a:solidFill>
                <a:ea typeface="Helvetica Neue"/>
                <a:cs typeface="Helvetica Neue"/>
                <a:sym typeface="Helvetica Neue"/>
              </a:rPr>
              <a:t>Mentor </a:t>
            </a:r>
            <a:r>
              <a:rPr lang="en-GB" sz="1800" b="1" dirty="0">
                <a:solidFill>
                  <a:srgbClr val="001A69"/>
                </a:solidFill>
                <a:ea typeface="Helvetica Neue"/>
                <a:cs typeface="Helvetica Neue"/>
                <a:sym typeface="Helvetica Neue"/>
              </a:rPr>
              <a:t>Modules</a:t>
            </a:r>
          </a:p>
        </p:txBody>
      </p:sp>
      <p:pic>
        <p:nvPicPr>
          <p:cNvPr id="14" name="Graphic 13" descr="Teacher with solid fill">
            <a:extLst>
              <a:ext uri="{FF2B5EF4-FFF2-40B4-BE49-F238E27FC236}">
                <a16:creationId xmlns:a16="http://schemas.microsoft.com/office/drawing/2014/main" id="{4FDB8065-B8B6-CA36-FE07-903E38C1D5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72082" y="3307702"/>
            <a:ext cx="2068286" cy="20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414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EAFD6-11EC-DBD0-29D9-4DC97181E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05068-B0EC-8C81-F8B7-8B55C0945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Mastering Mentoring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3946668-786E-1ACE-0221-02BE4F6AD5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 sz="1500" dirty="0"/>
          </a:p>
          <a:p>
            <a:r>
              <a:rPr lang="en-GB" sz="1500" dirty="0"/>
              <a:t>Introduction to Mentoring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276E02D-1EC1-A7F8-B347-4A0264408DD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08914" y="2556072"/>
            <a:ext cx="1576874" cy="1026386"/>
          </a:xfrm>
        </p:spPr>
        <p:txBody>
          <a:bodyPr/>
          <a:lstStyle/>
          <a:p>
            <a:br>
              <a:rPr lang="en-GB" sz="1500" dirty="0"/>
            </a:br>
            <a:r>
              <a:rPr lang="en-GB" sz="1500" dirty="0"/>
              <a:t>Roles and responsibilities</a:t>
            </a:r>
          </a:p>
          <a:p>
            <a:endParaRPr lang="en-GB" sz="150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68E54CF-78DC-59B3-8BEF-A18861FC63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02618" y="2556072"/>
            <a:ext cx="1763896" cy="1026386"/>
          </a:xfrm>
        </p:spPr>
        <p:txBody>
          <a:bodyPr/>
          <a:lstStyle/>
          <a:p>
            <a:endParaRPr lang="en-GB" sz="1500" dirty="0"/>
          </a:p>
          <a:p>
            <a:r>
              <a:rPr lang="en-GB" sz="1500" dirty="0"/>
              <a:t>Developing a mentoring plan</a:t>
            </a:r>
          </a:p>
          <a:p>
            <a:endParaRPr lang="en-GB" sz="1500" dirty="0"/>
          </a:p>
          <a:p>
            <a:endParaRPr lang="en-GB" sz="15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8D8A48-EBE1-2C68-C672-AF7DE770045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891882" y="4973013"/>
            <a:ext cx="1715815" cy="1026386"/>
          </a:xfrm>
        </p:spPr>
        <p:txBody>
          <a:bodyPr/>
          <a:lstStyle/>
          <a:p>
            <a:r>
              <a:rPr lang="en-US" sz="1500" dirty="0"/>
              <a:t>Establishing relationships, building rapport and developing trust</a:t>
            </a:r>
            <a:endParaRPr lang="en-GB" sz="1500" dirty="0"/>
          </a:p>
          <a:p>
            <a:endParaRPr lang="en-GB" sz="15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E55F47-43CC-CFC0-35AF-2FEA6E33F81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39443" y="5129686"/>
            <a:ext cx="1715815" cy="1026386"/>
          </a:xfrm>
        </p:spPr>
        <p:txBody>
          <a:bodyPr/>
          <a:lstStyle/>
          <a:p>
            <a:r>
              <a:rPr lang="en-GB" sz="1500" dirty="0"/>
              <a:t>Building your mentoring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70EBE-084C-FA21-1B94-D80CA8F08CC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0592" y="5129686"/>
            <a:ext cx="1358900" cy="589979"/>
          </a:xfrm>
        </p:spPr>
        <p:txBody>
          <a:bodyPr/>
          <a:lstStyle/>
          <a:p>
            <a:r>
              <a:rPr lang="en-GB" sz="1500" dirty="0"/>
              <a:t>Becoming a mentor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8B7C57-909D-89DA-B2A1-FDA7EBF7BA1D}"/>
              </a:ext>
            </a:extLst>
          </p:cNvPr>
          <p:cNvSpPr txBox="1"/>
          <p:nvPr/>
        </p:nvSpPr>
        <p:spPr>
          <a:xfrm>
            <a:off x="1272081" y="4973013"/>
            <a:ext cx="20682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1A69"/>
                </a:solidFill>
                <a:ea typeface="Helvetica Neue"/>
                <a:cs typeface="Helvetica Neue"/>
                <a:sym typeface="Helvetica Neue"/>
              </a:rPr>
              <a:t>Mentee </a:t>
            </a:r>
            <a:r>
              <a:rPr lang="en-GB" sz="1800" b="1" dirty="0">
                <a:solidFill>
                  <a:srgbClr val="001A69"/>
                </a:solidFill>
                <a:ea typeface="Helvetica Neue"/>
                <a:cs typeface="Helvetica Neue"/>
                <a:sym typeface="Helvetica Neue"/>
              </a:rPr>
              <a:t>Modules</a:t>
            </a:r>
          </a:p>
        </p:txBody>
      </p:sp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id="{D736166A-A4AF-4D83-9631-2F0173B5F4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272081" y="3199528"/>
            <a:ext cx="1958151" cy="19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0828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23E82-9C22-6CBE-A733-065FFDF76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Mastering Mentoring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5C07605-E861-BD82-283A-57B46981759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7916" b="79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68114-ADF4-5227-F1A4-87C9C260C6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Audrey Murrell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818DA-5A47-B7D3-CD66-1F612A484B9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28201" y="4919552"/>
            <a:ext cx="3806890" cy="766462"/>
          </a:xfrm>
        </p:spPr>
        <p:txBody>
          <a:bodyPr/>
          <a:lstStyle/>
          <a:p>
            <a:pPr algn="just"/>
            <a:r>
              <a:rPr lang="en-US" b="1" i="0" dirty="0"/>
              <a:t>Audrey Murrell </a:t>
            </a:r>
            <a:r>
              <a:rPr lang="en-US" i="0" dirty="0"/>
              <a:t>is a professor of business administration at the University of Pittsburgh. She serves on the executive board of the International Mentoring Association and her specialism is mentoring under-represented groups. </a:t>
            </a:r>
            <a:endParaRPr lang="en-GB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D66AC09-9B81-22E3-E77C-8A5E8369C9ED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/>
          <a:srcRect t="10885" b="1088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472BD8-056D-AC6E-5D3A-164F6005B39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Michael Snowden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4A5E6C-B27E-C2AC-08CB-69B654EE467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90254" y="4879427"/>
            <a:ext cx="3713584" cy="766462"/>
          </a:xfrm>
        </p:spPr>
        <p:txBody>
          <a:bodyPr/>
          <a:lstStyle/>
          <a:p>
            <a:pPr algn="just"/>
            <a:r>
              <a:rPr lang="en-US" b="1" i="0" dirty="0"/>
              <a:t>Michael Snowden </a:t>
            </a:r>
            <a:r>
              <a:rPr lang="en-US" i="0" dirty="0"/>
              <a:t>is a renowned researcher in mentoring and pedagogy at the University of Huddersfield. He is widely published in the field of mentoring and co-authored the 2018 book ‘</a:t>
            </a:r>
            <a:r>
              <a:rPr lang="en-US" dirty="0"/>
              <a:t>Mentorship, Leadership, and Research</a:t>
            </a:r>
            <a:r>
              <a:rPr lang="en-US" i="0" dirty="0"/>
              <a:t>.’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2509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F32C9-AD41-8308-CDEC-209A9E85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Mastering Mentoring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07366365-0A9D-D6DB-BE7C-4A7759D258AD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12282" b="122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BF731-C72F-2A51-101F-709A912799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Ben </a:t>
            </a:r>
            <a:r>
              <a:rPr lang="en-GB" dirty="0" err="1"/>
              <a:t>Kutsyuruba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13474A-1B54-20B9-7105-FA802B40EB7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Queens University</a:t>
            </a:r>
          </a:p>
        </p:txBody>
      </p:sp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7AFB52AB-F0F3-E1F8-2707-9ED05D3F1D3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/>
          <a:srcRect t="12324" b="1232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EF872F-E2A3-C7FC-56EF-809F3EBF2D8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/>
              <a:t>Clint Patterson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FD25DF-AD96-FD1F-75F6-86A54FFE7E3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 dirty="0"/>
              <a:t>Texas A&amp;M University</a:t>
            </a:r>
          </a:p>
          <a:p>
            <a:endParaRPr lang="en-GB" dirty="0"/>
          </a:p>
        </p:txBody>
      </p:sp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3C04B60D-F3E3-1082-82FB-E124783363BB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4"/>
          <a:srcRect t="12282" b="122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0107F4-D271-D3BF-1A3B-B8D0BA178C9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Colleen Mouw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0E18443-A05A-D218-BEFB-99C4DF1DF4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GB" dirty="0"/>
              <a:t>University of Rhode Island</a:t>
            </a:r>
          </a:p>
          <a:p>
            <a:endParaRPr lang="en-GB" dirty="0"/>
          </a:p>
        </p:txBody>
      </p:sp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A60A6981-E450-BFE6-254B-26298D6BD7E0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/>
          <a:srcRect t="12395" b="1239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8E8D49-9E4A-EB6A-8A30-9A984E5C566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Mike Snowden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6FC5003-8282-5AC9-438E-56F87C1A58F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GB" dirty="0"/>
              <a:t>University of Huddersfield</a:t>
            </a:r>
          </a:p>
          <a:p>
            <a:endParaRPr lang="en-GB" dirty="0"/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A328E793-10C4-5FE7-8346-9DC4DA05B742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6"/>
          <a:srcRect t="12411" b="1241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E9F2E57-D66C-C7A0-3568-8E62C6F848D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/>
              <a:t>Paul Stokes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9C27AC6-0658-6641-4C49-CE916A6F4FF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GB" dirty="0"/>
              <a:t>Sheffield Hallam University</a:t>
            </a:r>
          </a:p>
          <a:p>
            <a:endParaRPr lang="en-GB" dirty="0"/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1BD29698-8525-5847-DF01-6278DA560F58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7"/>
          <a:srcRect t="12282" b="122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D17B437-FF51-231D-889C-992FFBDCBEE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Sam Hopkins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716AC7D-CD8B-74A3-794A-C5D5CC15D06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University of Surrey</a:t>
            </a:r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14B610CA-CCBA-FC00-7282-09B0680AA11D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8"/>
          <a:srcRect t="12324" b="1232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7959E41-333E-027D-7895-FA00D3C885F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GB" dirty="0"/>
              <a:t>Sherilynn Black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5159CD7-A393-C011-39A6-45759848041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GB" dirty="0"/>
              <a:t>Duke University</a:t>
            </a:r>
          </a:p>
          <a:p>
            <a:endParaRPr lang="en-GB" dirty="0"/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95EFC3B5-3765-7180-025E-730F35F2F94C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9"/>
          <a:srcRect t="11979" b="119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2033719-0966-C290-14E4-D4174C52879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GB" dirty="0"/>
              <a:t>Tamara Bertrand Jones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8854969-FEC3-16B3-2048-7BF0F3DD4D6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GB" dirty="0"/>
              <a:t>University of Illinois Urbana-Champaign</a:t>
            </a:r>
          </a:p>
        </p:txBody>
      </p:sp>
    </p:spTree>
    <p:extLst>
      <p:ext uri="{BB962C8B-B14F-4D97-AF65-F5344CB8AC3E}">
        <p14:creationId xmlns:p14="http://schemas.microsoft.com/office/powerpoint/2010/main" val="147216321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A2CB-AC48-B41D-E6A9-1FF589BFC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Mastering Mentoring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E52A9EA2-B368-01F8-657C-5A70752FC18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l="1403" r="1403"/>
          <a:stretch>
            <a:fillRect/>
          </a:stretch>
        </p:blipFill>
        <p:spPr>
          <a:xfrm>
            <a:off x="8098171" y="1676448"/>
            <a:ext cx="3730269" cy="383794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102F6-0F1F-B64A-B47D-C1AE079096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1176" y="1676448"/>
            <a:ext cx="3244850" cy="630317"/>
          </a:xfrm>
        </p:spPr>
        <p:txBody>
          <a:bodyPr/>
          <a:lstStyle/>
          <a:p>
            <a:r>
              <a:rPr lang="en-GB" b="1" dirty="0"/>
              <a:t>Elizabeth Sturdy</a:t>
            </a:r>
            <a:r>
              <a:rPr lang="en-GB" dirty="0"/>
              <a:t>, </a:t>
            </a:r>
            <a:r>
              <a:rPr lang="en-GB" i="1" dirty="0"/>
              <a:t>Director of Mentoring and Academic Success Initiatives at University of California, Davis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9C05CA-9C32-AC9C-A7B2-AC602C1D77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61169" y="1696362"/>
            <a:ext cx="3813867" cy="630317"/>
          </a:xfrm>
        </p:spPr>
        <p:txBody>
          <a:bodyPr/>
          <a:lstStyle/>
          <a:p>
            <a:r>
              <a:rPr lang="en-GB" b="1" dirty="0"/>
              <a:t>Levon T. Esters</a:t>
            </a:r>
            <a:r>
              <a:rPr lang="en-GB" dirty="0"/>
              <a:t>, </a:t>
            </a:r>
            <a:r>
              <a:rPr lang="en-GB" i="1" dirty="0"/>
              <a:t>Vice Provost for Graduate Education and Dean of J. Jeffrey and Ann Marie Fox Graduate School, The Pennsylvania State University</a:t>
            </a:r>
            <a:endParaRPr lang="en-GB" dirty="0"/>
          </a:p>
          <a:p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3FFFFEA-65AB-63EC-0B00-8B7A7B3FD9AE}"/>
              </a:ext>
            </a:extLst>
          </p:cNvPr>
          <p:cNvSpPr txBox="1">
            <a:spLocks/>
          </p:cNvSpPr>
          <p:nvPr/>
        </p:nvSpPr>
        <p:spPr>
          <a:xfrm>
            <a:off x="624286" y="2743249"/>
            <a:ext cx="3244850" cy="630317"/>
          </a:xfrm>
          <a:prstGeom prst="rect">
            <a:avLst/>
          </a:prstGeom>
        </p:spPr>
        <p:txBody>
          <a:bodyPr/>
          <a:lstStyle>
            <a:lvl1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1pPr>
            <a:lvl2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77782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35556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53334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71112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pPr>
              <a:buClr>
                <a:srgbClr val="001A69"/>
              </a:buClr>
            </a:pPr>
            <a:r>
              <a:rPr lang="en-GB" b="1" dirty="0"/>
              <a:t>Jenni Jones</a:t>
            </a:r>
            <a:r>
              <a:rPr lang="en-GB" dirty="0"/>
              <a:t>, </a:t>
            </a:r>
            <a:r>
              <a:rPr lang="en-GB" i="1" dirty="0"/>
              <a:t>Professor in Coaching and Mentoring, University of Wolverhampton Business School</a:t>
            </a:r>
            <a:endParaRPr lang="en-GB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F18E063-E7CC-1400-93DA-2A5138819982}"/>
              </a:ext>
            </a:extLst>
          </p:cNvPr>
          <p:cNvSpPr txBox="1">
            <a:spLocks/>
          </p:cNvSpPr>
          <p:nvPr/>
        </p:nvSpPr>
        <p:spPr>
          <a:xfrm>
            <a:off x="4064279" y="2763163"/>
            <a:ext cx="3810757" cy="630317"/>
          </a:xfrm>
          <a:prstGeom prst="rect">
            <a:avLst/>
          </a:prstGeom>
        </p:spPr>
        <p:txBody>
          <a:bodyPr/>
          <a:lstStyle>
            <a:lvl1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1pPr>
            <a:lvl2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77782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35556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53334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71112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pPr>
              <a:buClr>
                <a:srgbClr val="001A69"/>
              </a:buClr>
            </a:pPr>
            <a:r>
              <a:rPr lang="en-GB" b="1" dirty="0"/>
              <a:t>Kate Thornton</a:t>
            </a:r>
            <a:r>
              <a:rPr lang="en-GB" dirty="0"/>
              <a:t>, </a:t>
            </a:r>
            <a:r>
              <a:rPr lang="en-GB" i="1" dirty="0"/>
              <a:t>Associate Professor in the Faculty of Education, </a:t>
            </a:r>
            <a:r>
              <a:rPr lang="en-GB" i="1" dirty="0" err="1"/>
              <a:t>Te</a:t>
            </a:r>
            <a:r>
              <a:rPr lang="en-GB" i="1" dirty="0"/>
              <a:t> Herenga Waka, Victoria University of Wellington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9B1F15B-49A9-017F-2162-5AEB9881B4CB}"/>
              </a:ext>
            </a:extLst>
          </p:cNvPr>
          <p:cNvSpPr txBox="1">
            <a:spLocks/>
          </p:cNvSpPr>
          <p:nvPr/>
        </p:nvSpPr>
        <p:spPr>
          <a:xfrm>
            <a:off x="646056" y="3884688"/>
            <a:ext cx="3244850" cy="630317"/>
          </a:xfrm>
          <a:prstGeom prst="rect">
            <a:avLst/>
          </a:prstGeom>
        </p:spPr>
        <p:txBody>
          <a:bodyPr/>
          <a:lstStyle>
            <a:lvl1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1pPr>
            <a:lvl2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77782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35556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53334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71112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pPr>
              <a:buClr>
                <a:srgbClr val="001A69"/>
              </a:buClr>
            </a:pPr>
            <a:r>
              <a:rPr lang="en-GB" b="1" dirty="0"/>
              <a:t>Laura Lunsford</a:t>
            </a:r>
            <a:r>
              <a:rPr lang="en-GB" dirty="0"/>
              <a:t>, </a:t>
            </a:r>
            <a:r>
              <a:rPr lang="en-GB" i="1" dirty="0"/>
              <a:t>Evaluator, US National Science Foundation and Professor of Psychology, Campbell University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B27FC64-32D8-DDE6-5ACA-98C5915D44E1}"/>
              </a:ext>
            </a:extLst>
          </p:cNvPr>
          <p:cNvSpPr txBox="1">
            <a:spLocks/>
          </p:cNvSpPr>
          <p:nvPr/>
        </p:nvSpPr>
        <p:spPr>
          <a:xfrm>
            <a:off x="4114042" y="3876609"/>
            <a:ext cx="3658357" cy="630317"/>
          </a:xfrm>
          <a:prstGeom prst="rect">
            <a:avLst/>
          </a:prstGeom>
        </p:spPr>
        <p:txBody>
          <a:bodyPr/>
          <a:lstStyle>
            <a:lvl1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1pPr>
            <a:lvl2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77782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35556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53334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71112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pPr>
              <a:buClr>
                <a:srgbClr val="001A69"/>
              </a:buClr>
            </a:pPr>
            <a:r>
              <a:rPr lang="en-GB" b="1" dirty="0"/>
              <a:t>Roger B. Fillingham</a:t>
            </a:r>
            <a:r>
              <a:rPr lang="en-GB" dirty="0"/>
              <a:t>, </a:t>
            </a:r>
            <a:r>
              <a:rPr lang="en-GB" i="1" dirty="0"/>
              <a:t>Distinguished Professor and Associate Dean of Planning and Institutional Effectiveness, University of Florida (UF) College of Dentistry</a:t>
            </a:r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2F8A46-544A-D15B-F49A-C50B293A8169}"/>
              </a:ext>
            </a:extLst>
          </p:cNvPr>
          <p:cNvSpPr txBox="1">
            <a:spLocks/>
          </p:cNvSpPr>
          <p:nvPr/>
        </p:nvSpPr>
        <p:spPr>
          <a:xfrm>
            <a:off x="649162" y="4951490"/>
            <a:ext cx="3244850" cy="630317"/>
          </a:xfrm>
          <a:prstGeom prst="rect">
            <a:avLst/>
          </a:prstGeom>
        </p:spPr>
        <p:txBody>
          <a:bodyPr/>
          <a:lstStyle>
            <a:lvl1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1pPr>
            <a:lvl2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2pPr>
            <a:lvl3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3pPr>
            <a:lvl4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4pPr>
            <a:lvl5pPr marL="0" marR="0" indent="0" algn="l" defTabSz="4127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tx1">
                    <a:lumMod val="50000"/>
                  </a:schemeClr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5pPr>
            <a:lvl6pPr marL="0" marR="0" indent="177782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6pPr>
            <a:lvl7pPr marL="0" marR="0" indent="355564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7pPr>
            <a:lvl8pPr marL="0" marR="0" indent="533347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8pPr>
            <a:lvl9pPr marL="0" marR="0" indent="711129" algn="l" defTabSz="412709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Klarheit Kurrent TRIAL Extrabold"/>
              </a:defRPr>
            </a:lvl9pPr>
          </a:lstStyle>
          <a:p>
            <a:pPr>
              <a:buClr>
                <a:srgbClr val="001A69"/>
              </a:buClr>
            </a:pPr>
            <a:r>
              <a:rPr lang="en-US" b="1" dirty="0"/>
              <a:t>Paul Monahan</a:t>
            </a:r>
            <a:r>
              <a:rPr lang="en-US" dirty="0"/>
              <a:t>, Learning and Development Manager, Queen’s University Belfast</a:t>
            </a:r>
          </a:p>
        </p:txBody>
      </p:sp>
    </p:spTree>
    <p:extLst>
      <p:ext uri="{BB962C8B-B14F-4D97-AF65-F5344CB8AC3E}">
        <p14:creationId xmlns:p14="http://schemas.microsoft.com/office/powerpoint/2010/main" val="5278666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 background">
  <a:themeElements>
    <a:clrScheme name="Sage">
      <a:dk1>
        <a:srgbClr val="000000"/>
      </a:dk1>
      <a:lt1>
        <a:srgbClr val="FFFFFF"/>
      </a:lt1>
      <a:dk2>
        <a:srgbClr val="348AF7"/>
      </a:dk2>
      <a:lt2>
        <a:srgbClr val="D9EEFF"/>
      </a:lt2>
      <a:accent1>
        <a:srgbClr val="00CCC5"/>
      </a:accent1>
      <a:accent2>
        <a:srgbClr val="001A69"/>
      </a:accent2>
      <a:accent3>
        <a:srgbClr val="348AF7"/>
      </a:accent3>
      <a:accent4>
        <a:srgbClr val="133296"/>
      </a:accent4>
      <a:accent5>
        <a:srgbClr val="6395DC"/>
      </a:accent5>
      <a:accent6>
        <a:srgbClr val="08A2AE"/>
      </a:accent6>
      <a:hlink>
        <a:srgbClr val="08C9C3"/>
      </a:hlink>
      <a:folHlink>
        <a:srgbClr val="001A69"/>
      </a:folHlink>
    </a:clrScheme>
    <a:fontScheme name="Sage Peak">
      <a:majorFont>
        <a:latin typeface="Sage Peak Bold"/>
        <a:ea typeface="Sage Peak Bold"/>
        <a:cs typeface="Sage Peak Bold"/>
      </a:majorFont>
      <a:minorFont>
        <a:latin typeface="Sage Peak Medium"/>
        <a:ea typeface="Sage Peak Medium"/>
        <a:cs typeface="Sage Peak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16000" tIns="216000" rIns="216000" bIns="2160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 dirty="0" smtClean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chemeClr val="tx2"/>
          </a:buClr>
          <a:buSzTx/>
          <a:buFont typeface="Arial" panose="020B0604020202020204" pitchFamily="34" charset="0"/>
          <a:buNone/>
          <a:tabLst/>
          <a:defRPr kumimoji="0" sz="2400" b="0" i="0" u="none" strike="noStrike" cap="none" spc="0" normalizeH="0" baseline="0" dirty="0" err="1" smtClean="0">
            <a:ln>
              <a:noFill/>
            </a:ln>
            <a:solidFill>
              <a:schemeClr val="tx1">
                <a:lumMod val="50000"/>
              </a:schemeClr>
            </a:solidFill>
            <a:effectLst/>
            <a:uFillTx/>
            <a:latin typeface="+mn-lt"/>
            <a:ea typeface="Helvetica Neue"/>
            <a:cs typeface="Helvetica Neue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age PPT Template_Learning Resources" id="{67312635-1621-584A-A650-CB505C4A63F0}" vid="{F8DE7957-968F-FF47-98C0-8AFEB29BC3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0883a3-8ee4-4ed0-9960-43065c3996de" xsi:nil="true"/>
    <lcf76f155ced4ddcb4097134ff3c332f xmlns="bedb148c-b46d-4d47-91ea-ef034121923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3CE4EC742100489B2D5A3DBA2B8956" ma:contentTypeVersion="19" ma:contentTypeDescription="Create a new document." ma:contentTypeScope="" ma:versionID="8ae994470ae2bb43b8c9fb099efc3845">
  <xsd:schema xmlns:xsd="http://www.w3.org/2001/XMLSchema" xmlns:xs="http://www.w3.org/2001/XMLSchema" xmlns:p="http://schemas.microsoft.com/office/2006/metadata/properties" xmlns:ns2="e90883a3-8ee4-4ed0-9960-43065c3996de" xmlns:ns3="bedb148c-b46d-4d47-91ea-ef0341219237" targetNamespace="http://schemas.microsoft.com/office/2006/metadata/properties" ma:root="true" ma:fieldsID="a3a972f09ea65a555798782306c0a1ce" ns2:_="" ns3:_="">
    <xsd:import namespace="e90883a3-8ee4-4ed0-9960-43065c3996de"/>
    <xsd:import namespace="bedb148c-b46d-4d47-91ea-ef034121923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0883a3-8ee4-4ed0-9960-43065c3996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cd19354-cfa0-401a-83ee-145b3a4f0744}" ma:internalName="TaxCatchAll" ma:showField="CatchAllData" ma:web="e90883a3-8ee4-4ed0-9960-43065c3996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db148c-b46d-4d47-91ea-ef03412192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6f05445-3e1f-410a-a5dd-5c5df39c38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624ECC-83C4-4EB7-B8C0-7D99F621DA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9500D5-A9DE-4321-9B60-60A2016D7D12}">
  <ds:schemaRefs>
    <ds:schemaRef ds:uri="http://purl.org/dc/dcmitype/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e90883a3-8ee4-4ed0-9960-43065c3996de"/>
    <ds:schemaRef ds:uri="http://purl.org/dc/elements/1.1/"/>
    <ds:schemaRef ds:uri="http://schemas.microsoft.com/office/infopath/2007/PartnerControls"/>
    <ds:schemaRef ds:uri="bedb148c-b46d-4d47-91ea-ef034121923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733E5CF-7FA1-478A-8B6B-D915875D92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0883a3-8ee4-4ed0-9960-43065c3996de"/>
    <ds:schemaRef ds:uri="bedb148c-b46d-4d47-91ea-ef03412192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background</Template>
  <TotalTime>4573</TotalTime>
  <Words>800</Words>
  <Application>Microsoft Office PowerPoint</Application>
  <PresentationFormat>Widescreen</PresentationFormat>
  <Paragraphs>132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Helvetica Neue</vt:lpstr>
      <vt:lpstr>Arial</vt:lpstr>
      <vt:lpstr>Calibri</vt:lpstr>
      <vt:lpstr>Sage Peak Medium</vt:lpstr>
      <vt:lpstr>Sage Peak</vt:lpstr>
      <vt:lpstr>Wingdings</vt:lpstr>
      <vt:lpstr>Sage Peak Bold</vt:lpstr>
      <vt:lpstr>Helvetica Neue Medium</vt:lpstr>
      <vt:lpstr>White background</vt:lpstr>
      <vt:lpstr>PowerPoint Presentation</vt:lpstr>
      <vt:lpstr>PowerPoint Presentation</vt:lpstr>
      <vt:lpstr>Mastering Mentoring</vt:lpstr>
      <vt:lpstr>Mastering Mentoring</vt:lpstr>
      <vt:lpstr>Mastering Mentoring</vt:lpstr>
      <vt:lpstr>Mastering Mentoring</vt:lpstr>
      <vt:lpstr>Mastering Mentoring</vt:lpstr>
      <vt:lpstr>Mastering Mentoring</vt:lpstr>
      <vt:lpstr>Mastering Mentoring</vt:lpstr>
      <vt:lpstr>Mastering Mentoring</vt:lpstr>
      <vt:lpstr>Mastering Mentoring</vt:lpstr>
      <vt:lpstr>Mastering Mentoring</vt:lpstr>
      <vt:lpstr>Mastering Mentoring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Guyaz</dc:creator>
  <cp:lastModifiedBy>Pia Tissot</cp:lastModifiedBy>
  <cp:revision>42</cp:revision>
  <dcterms:created xsi:type="dcterms:W3CDTF">2023-11-10T14:11:16Z</dcterms:created>
  <dcterms:modified xsi:type="dcterms:W3CDTF">2026-07-07T11:15:22Z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0x010100F23CE4EC742100489B2D5A3DBA2B8956</vt:lpwstr>
  </property>
  <property fmtid="{D5CDD505-2E9C-101B-9397-08002B2CF9AE}" pid="3" name="MediaServiceImageTags">
    <vt:lpwstr/>
  </property>
</Properties>
</file>